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8"/>
  </p:notesMasterIdLst>
  <p:sldIdLst>
    <p:sldId id="256" r:id="rId2"/>
    <p:sldId id="259" r:id="rId3"/>
    <p:sldId id="261" r:id="rId4"/>
    <p:sldId id="260" r:id="rId5"/>
    <p:sldId id="262" r:id="rId6"/>
    <p:sldId id="263" r:id="rId7"/>
    <p:sldId id="266" r:id="rId8"/>
    <p:sldId id="264" r:id="rId9"/>
    <p:sldId id="276" r:id="rId10"/>
    <p:sldId id="275" r:id="rId11"/>
    <p:sldId id="277" r:id="rId12"/>
    <p:sldId id="278" r:id="rId13"/>
    <p:sldId id="279" r:id="rId14"/>
    <p:sldId id="268" r:id="rId15"/>
    <p:sldId id="269" r:id="rId16"/>
    <p:sldId id="270" r:id="rId17"/>
    <p:sldId id="280" r:id="rId18"/>
    <p:sldId id="281" r:id="rId19"/>
    <p:sldId id="267" r:id="rId20"/>
    <p:sldId id="271" r:id="rId21"/>
    <p:sldId id="272" r:id="rId22"/>
    <p:sldId id="273" r:id="rId23"/>
    <p:sldId id="274" r:id="rId24"/>
    <p:sldId id="282" r:id="rId25"/>
    <p:sldId id="286" r:id="rId26"/>
    <p:sldId id="283" r:id="rId27"/>
    <p:sldId id="285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369" autoAdjust="0"/>
  </p:normalViewPr>
  <p:slideViewPr>
    <p:cSldViewPr>
      <p:cViewPr varScale="1">
        <p:scale>
          <a:sx n="107" d="100"/>
          <a:sy n="107" d="100"/>
        </p:scale>
        <p:origin x="-90" y="-4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70583-777A-4ED3-AC82-1DFAA8201CA7}" type="datetimeFigureOut">
              <a:rPr lang="en-US" smtClean="0"/>
              <a:t>1/29/2016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829463-4978-4958-A3B3-9A37ACC74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317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499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700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Case1,</a:t>
            </a:r>
            <a:r>
              <a:rPr lang="en-US" baseline="0" dirty="0" smtClean="0"/>
              <a:t> red uncle</a:t>
            </a:r>
            <a:endParaRPr lang="en-US" dirty="0" smtClean="0"/>
          </a:p>
          <a:p>
            <a:pPr marL="0" marR="0" lvl="0" indent="0" algn="l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Uncle (3) is red, so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color parent (7) black</a:t>
            </a:r>
          </a:p>
          <a:p>
            <a:pPr marL="0" marR="0" lvl="0" indent="0" algn="l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color uncle (3) black</a:t>
            </a:r>
          </a:p>
          <a:p>
            <a:pPr marL="0" marR="0" lvl="0" indent="0" algn="l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color grandparent (5) red</a:t>
            </a:r>
          </a:p>
          <a:p>
            <a:pPr marL="0" marR="0" lvl="0" indent="0" algn="l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move problem to </a:t>
            </a: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gp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rgbClr val="00882B">
                  <a:lumMod val="75000"/>
                </a:srgbClr>
              </a:solidFill>
              <a:effectLst/>
              <a:uLnTx/>
              <a:uFillTx/>
              <a:latin typeface="Helvetica Light"/>
              <a:sym typeface="Helvetica Light"/>
            </a:endParaRPr>
          </a:p>
          <a:p>
            <a:pPr marL="0" marR="0" lvl="0" indent="0" algn="l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The root is now red, so color it black</a:t>
            </a:r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77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283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RB-TRANSPLANT references the sentinel T:nil instead of NIL.</a:t>
            </a:r>
          </a:p>
          <a:p>
            <a:r>
              <a:rPr lang="en-US" dirty="0" smtClean="0"/>
              <a:t>Assignment to </a:t>
            </a:r>
            <a:r>
              <a:rPr lang="en-US" dirty="0" err="1" smtClean="0"/>
              <a:t>v.p</a:t>
            </a:r>
            <a:r>
              <a:rPr lang="en-US" dirty="0" smtClean="0"/>
              <a:t> occurs even if points to the sentinel. In fact, we exploit the</a:t>
            </a:r>
          </a:p>
          <a:p>
            <a:r>
              <a:rPr lang="en-US" dirty="0" smtClean="0"/>
              <a:t>ability to assign to </a:t>
            </a:r>
            <a:r>
              <a:rPr lang="en-US" dirty="0" err="1" smtClean="0"/>
              <a:t>v.p</a:t>
            </a:r>
            <a:r>
              <a:rPr lang="en-US" dirty="0" smtClean="0"/>
              <a:t> when v points to the sentinel.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52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1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899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83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3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O(1) time complexity</a:t>
            </a:r>
            <a:r>
              <a:rPr lang="en-US" baseline="0" dirty="0" smtClean="0"/>
              <a:t> since a constant number of pointers is changed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777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O(1) complexity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40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44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NIL in Tree-Insert</a:t>
            </a:r>
            <a:r>
              <a:rPr lang="en-US" baseline="0" dirty="0" smtClean="0"/>
              <a:t> is replaced by T.NIL in RB-Insert</a:t>
            </a:r>
          </a:p>
          <a:p>
            <a:r>
              <a:rPr lang="en-US" baseline="0" dirty="0" smtClean="0"/>
              <a:t>2. </a:t>
            </a:r>
            <a:r>
              <a:rPr lang="en-US" baseline="0" dirty="0" err="1" smtClean="0"/>
              <a:t>z.left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z.right</a:t>
            </a:r>
            <a:r>
              <a:rPr lang="en-US" baseline="0" dirty="0" smtClean="0"/>
              <a:t> are set to T.NIL</a:t>
            </a:r>
          </a:p>
          <a:p>
            <a:r>
              <a:rPr lang="en-US" baseline="0" dirty="0" smtClean="0"/>
              <a:t>3. Node is colored red</a:t>
            </a:r>
          </a:p>
          <a:p>
            <a:r>
              <a:rPr lang="en-US" baseline="0" dirty="0" smtClean="0"/>
              <a:t>4. Fixup method must be called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29463-4978-4958-A3B3-9A37ACC74A6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93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28700"/>
            <a:ext cx="7848600" cy="1445419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628900"/>
            <a:ext cx="6400800" cy="131445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2548890"/>
            <a:ext cx="7848600" cy="119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440055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44005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300"/>
              <a:t>Body Level One</a:t>
            </a:r>
          </a:p>
          <a:p>
            <a:pPr lvl="1">
              <a:defRPr sz="1800"/>
            </a:pPr>
            <a:r>
              <a:rPr sz="2300"/>
              <a:t>Body Level Two</a:t>
            </a:r>
          </a:p>
          <a:p>
            <a:pPr lvl="2">
              <a:defRPr sz="1800"/>
            </a:pPr>
            <a:r>
              <a:rPr sz="2300"/>
              <a:t>Body Level Three</a:t>
            </a:r>
          </a:p>
          <a:p>
            <a:pPr lvl="3">
              <a:defRPr sz="1800"/>
            </a:pPr>
            <a:r>
              <a:rPr sz="2300"/>
              <a:t>Body Level Four</a:t>
            </a:r>
          </a:p>
          <a:p>
            <a:pPr lvl="4">
              <a:defRPr sz="1800"/>
            </a:pPr>
            <a:r>
              <a:rPr sz="230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2246545524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43556813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771651"/>
            <a:ext cx="7772400" cy="1650206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470149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3449574"/>
            <a:ext cx="7848600" cy="119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55014"/>
            <a:ext cx="4038600" cy="35387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55014"/>
            <a:ext cx="4038600" cy="35387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57300"/>
            <a:ext cx="3931920" cy="47982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393192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257300"/>
            <a:ext cx="3931920" cy="47982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1828800"/>
            <a:ext cx="393192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806462" y="3034268"/>
            <a:ext cx="353187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060"/>
            <a:ext cx="2139696" cy="946404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594060"/>
            <a:ext cx="5715000" cy="418338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597915"/>
            <a:ext cx="2139696" cy="31827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684114" y="2684956"/>
            <a:ext cx="418338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60"/>
            <a:ext cx="2142680" cy="94869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628651"/>
            <a:ext cx="5904390" cy="4125342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2139696" cy="31821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65590"/>
            <a:ext cx="9144000" cy="1714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00050"/>
            <a:ext cx="8229600" cy="742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274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3716"/>
            <a:ext cx="2895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3716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B16321D1-DD73-400D-81F2-682B62F766C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red-black trees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CS340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622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5" t="26572" r="7850" b="25181"/>
          <a:stretch/>
        </p:blipFill>
        <p:spPr bwMode="auto">
          <a:xfrm>
            <a:off x="304799" y="1123950"/>
            <a:ext cx="8735843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5280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Draw the red-black tree that results after TREE-INSERT is called on the tree </a:t>
            </a:r>
            <a:r>
              <a:rPr lang="en-US" dirty="0" smtClean="0"/>
              <a:t>below with </a:t>
            </a:r>
            <a:r>
              <a:rPr lang="en-US" dirty="0"/>
              <a:t>key 36. If the inserted node is colored red, is the resulting tree </a:t>
            </a:r>
            <a:r>
              <a:rPr lang="en-US" dirty="0" smtClean="0"/>
              <a:t>a red-black </a:t>
            </a:r>
            <a:r>
              <a:rPr lang="en-US" dirty="0"/>
              <a:t>tree? What if it is colored black?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7" t="74136" r="1847" b="1919"/>
          <a:stretch/>
        </p:blipFill>
        <p:spPr bwMode="auto">
          <a:xfrm>
            <a:off x="284949" y="2724150"/>
            <a:ext cx="8744430" cy="23359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278786" y="478344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continued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3347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that the longest simple path from a node x in a red-black tree to a </a:t>
            </a:r>
            <a:r>
              <a:rPr lang="en-US" dirty="0" smtClean="0"/>
              <a:t>descendant leaf </a:t>
            </a:r>
            <a:r>
              <a:rPr lang="en-US" dirty="0"/>
              <a:t>has length at most twice that of the shortest simple path from node x to </a:t>
            </a:r>
            <a:r>
              <a:rPr lang="en-US" dirty="0" smtClean="0"/>
              <a:t>a descendant </a:t>
            </a:r>
            <a:r>
              <a:rPr lang="en-US" dirty="0"/>
              <a:t>leaf.</a:t>
            </a:r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98291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81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Rotations of trees</a:t>
            </a:r>
          </a:p>
        </p:txBody>
      </p:sp>
      <p:sp>
        <p:nvSpPr>
          <p:cNvPr id="229402" name="Rectangle 26"/>
          <p:cNvSpPr>
            <a:spLocks noGrp="1" noChangeArrowheads="1"/>
          </p:cNvSpPr>
          <p:nvPr>
            <p:ph idx="1"/>
          </p:nvPr>
        </p:nvSpPr>
        <p:spPr>
          <a:xfrm>
            <a:off x="4648200" y="1143000"/>
            <a:ext cx="4495800" cy="3086100"/>
          </a:xfrm>
        </p:spPr>
        <p:txBody>
          <a:bodyPr/>
          <a:lstStyle/>
          <a:p>
            <a:r>
              <a:rPr lang="en-US"/>
              <a:t>Rotation to change shape</a:t>
            </a:r>
          </a:p>
          <a:p>
            <a:r>
              <a:rPr lang="en-US"/>
              <a:t>One side gets taller, the other shrinks</a:t>
            </a:r>
          </a:p>
          <a:p>
            <a:pPr>
              <a:buFontTx/>
              <a:buNone/>
            </a:pPr>
            <a:endParaRPr lang="en-US"/>
          </a:p>
        </p:txBody>
      </p:sp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882650" y="2537222"/>
            <a:ext cx="577850" cy="490538"/>
            <a:chOff x="3524" y="2564"/>
            <a:chExt cx="364" cy="412"/>
          </a:xfrm>
        </p:grpSpPr>
        <p:cxnSp>
          <p:nvCxnSpPr>
            <p:cNvPr id="229379" name="AutoShape 3"/>
            <p:cNvCxnSpPr>
              <a:cxnSpLocks noChangeShapeType="1"/>
              <a:endCxn id="229380" idx="0"/>
            </p:cNvCxnSpPr>
            <p:nvPr/>
          </p:nvCxnSpPr>
          <p:spPr bwMode="auto">
            <a:xfrm>
              <a:off x="3524" y="2564"/>
              <a:ext cx="268" cy="22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380" name="Oval 4"/>
            <p:cNvSpPr>
              <a:spLocks noChangeArrowheads="1"/>
            </p:cNvSpPr>
            <p:nvPr/>
          </p:nvSpPr>
          <p:spPr bwMode="auto">
            <a:xfrm>
              <a:off x="3696" y="2784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2</a:t>
              </a:r>
            </a:p>
          </p:txBody>
        </p:sp>
      </p:grpSp>
      <p:sp>
        <p:nvSpPr>
          <p:cNvPr id="229382" name="Oval 6"/>
          <p:cNvSpPr>
            <a:spLocks noChangeArrowheads="1"/>
          </p:cNvSpPr>
          <p:nvPr/>
        </p:nvSpPr>
        <p:spPr bwMode="auto">
          <a:xfrm>
            <a:off x="3016250" y="994172"/>
            <a:ext cx="304800" cy="228600"/>
          </a:xfrm>
          <a:prstGeom prst="ellips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r>
              <a:rPr lang="en-US" sz="1800">
                <a:latin typeface="Arial" charset="0"/>
              </a:rPr>
              <a:t>9</a:t>
            </a:r>
          </a:p>
        </p:txBody>
      </p:sp>
      <p:cxnSp>
        <p:nvCxnSpPr>
          <p:cNvPr id="229383" name="AutoShape 7"/>
          <p:cNvCxnSpPr>
            <a:cxnSpLocks noChangeShapeType="1"/>
            <a:stCxn id="229382" idx="5"/>
            <a:endCxn id="229384" idx="0"/>
          </p:cNvCxnSpPr>
          <p:nvPr/>
        </p:nvCxnSpPr>
        <p:spPr bwMode="auto">
          <a:xfrm>
            <a:off x="3276600" y="1200150"/>
            <a:ext cx="882650" cy="23693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</p:cxnSp>
      <p:sp>
        <p:nvSpPr>
          <p:cNvPr id="229384" name="Oval 8"/>
          <p:cNvSpPr>
            <a:spLocks noChangeArrowheads="1"/>
          </p:cNvSpPr>
          <p:nvPr/>
        </p:nvSpPr>
        <p:spPr bwMode="auto">
          <a:xfrm>
            <a:off x="4006850" y="1451372"/>
            <a:ext cx="304800" cy="228600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r>
              <a:rPr lang="en-US" sz="1800">
                <a:latin typeface="Arial" charset="0"/>
              </a:rPr>
              <a:t>11</a:t>
            </a:r>
          </a:p>
        </p:txBody>
      </p:sp>
      <p:cxnSp>
        <p:nvCxnSpPr>
          <p:cNvPr id="229385" name="AutoShape 9"/>
          <p:cNvCxnSpPr>
            <a:cxnSpLocks noChangeShapeType="1"/>
            <a:stCxn id="229382" idx="3"/>
            <a:endCxn id="229386" idx="0"/>
          </p:cNvCxnSpPr>
          <p:nvPr/>
        </p:nvCxnSpPr>
        <p:spPr bwMode="auto">
          <a:xfrm flipH="1">
            <a:off x="2101850" y="1200150"/>
            <a:ext cx="958850" cy="23693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</p:cxnSp>
      <p:sp>
        <p:nvSpPr>
          <p:cNvPr id="229386" name="Oval 10"/>
          <p:cNvSpPr>
            <a:spLocks noChangeArrowheads="1"/>
          </p:cNvSpPr>
          <p:nvPr/>
        </p:nvSpPr>
        <p:spPr bwMode="auto">
          <a:xfrm>
            <a:off x="1949450" y="1451372"/>
            <a:ext cx="304800" cy="228600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r>
              <a:rPr lang="en-US" sz="1800">
                <a:latin typeface="Arial" charset="0"/>
              </a:rPr>
              <a:t>6</a:t>
            </a:r>
          </a:p>
        </p:txBody>
      </p:sp>
      <p:grpSp>
        <p:nvGrpSpPr>
          <p:cNvPr id="3" name="Group 11"/>
          <p:cNvGrpSpPr>
            <a:grpSpLocks/>
          </p:cNvGrpSpPr>
          <p:nvPr/>
        </p:nvGrpSpPr>
        <p:grpSpPr bwMode="auto">
          <a:xfrm>
            <a:off x="1187450" y="1646635"/>
            <a:ext cx="806450" cy="490538"/>
            <a:chOff x="3360" y="2180"/>
            <a:chExt cx="508" cy="412"/>
          </a:xfrm>
        </p:grpSpPr>
        <p:cxnSp>
          <p:nvCxnSpPr>
            <p:cNvPr id="229388" name="AutoShape 12"/>
            <p:cNvCxnSpPr>
              <a:cxnSpLocks noChangeShapeType="1"/>
              <a:stCxn id="229386" idx="3"/>
              <a:endCxn id="229389" idx="0"/>
            </p:cNvCxnSpPr>
            <p:nvPr/>
          </p:nvCxnSpPr>
          <p:spPr bwMode="auto">
            <a:xfrm flipH="1">
              <a:off x="3456" y="2180"/>
              <a:ext cx="412" cy="22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389" name="Oval 13"/>
            <p:cNvSpPr>
              <a:spLocks noChangeArrowheads="1"/>
            </p:cNvSpPr>
            <p:nvPr/>
          </p:nvSpPr>
          <p:spPr bwMode="auto">
            <a:xfrm>
              <a:off x="3360" y="2400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3</a:t>
              </a:r>
            </a:p>
          </p:txBody>
        </p:sp>
      </p:grpSp>
      <p:grpSp>
        <p:nvGrpSpPr>
          <p:cNvPr id="4" name="Group 14"/>
          <p:cNvGrpSpPr>
            <a:grpSpLocks/>
          </p:cNvGrpSpPr>
          <p:nvPr/>
        </p:nvGrpSpPr>
        <p:grpSpPr bwMode="auto">
          <a:xfrm>
            <a:off x="1447800" y="2103835"/>
            <a:ext cx="577850" cy="490538"/>
            <a:chOff x="3524" y="2564"/>
            <a:chExt cx="364" cy="412"/>
          </a:xfrm>
        </p:grpSpPr>
        <p:cxnSp>
          <p:nvCxnSpPr>
            <p:cNvPr id="229391" name="AutoShape 15"/>
            <p:cNvCxnSpPr>
              <a:cxnSpLocks noChangeShapeType="1"/>
              <a:stCxn id="229389" idx="5"/>
              <a:endCxn id="229392" idx="0"/>
            </p:cNvCxnSpPr>
            <p:nvPr/>
          </p:nvCxnSpPr>
          <p:spPr bwMode="auto">
            <a:xfrm>
              <a:off x="3524" y="2564"/>
              <a:ext cx="268" cy="22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392" name="Oval 16"/>
            <p:cNvSpPr>
              <a:spLocks noChangeArrowheads="1"/>
            </p:cNvSpPr>
            <p:nvPr/>
          </p:nvSpPr>
          <p:spPr bwMode="auto">
            <a:xfrm>
              <a:off x="3696" y="2784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5</a:t>
              </a:r>
            </a:p>
          </p:txBody>
        </p:sp>
      </p:grpSp>
      <p:grpSp>
        <p:nvGrpSpPr>
          <p:cNvPr id="5" name="Group 17"/>
          <p:cNvGrpSpPr>
            <a:grpSpLocks/>
          </p:cNvGrpSpPr>
          <p:nvPr/>
        </p:nvGrpSpPr>
        <p:grpSpPr bwMode="auto">
          <a:xfrm>
            <a:off x="654050" y="2103835"/>
            <a:ext cx="577850" cy="490538"/>
            <a:chOff x="3024" y="2564"/>
            <a:chExt cx="364" cy="412"/>
          </a:xfrm>
        </p:grpSpPr>
        <p:cxnSp>
          <p:nvCxnSpPr>
            <p:cNvPr id="229394" name="AutoShape 18"/>
            <p:cNvCxnSpPr>
              <a:cxnSpLocks noChangeShapeType="1"/>
              <a:stCxn id="229389" idx="3"/>
              <a:endCxn id="229395" idx="0"/>
            </p:cNvCxnSpPr>
            <p:nvPr/>
          </p:nvCxnSpPr>
          <p:spPr bwMode="auto">
            <a:xfrm flipH="1">
              <a:off x="3120" y="2564"/>
              <a:ext cx="268" cy="22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395" name="Oval 19"/>
            <p:cNvSpPr>
              <a:spLocks noChangeArrowheads="1"/>
            </p:cNvSpPr>
            <p:nvPr/>
          </p:nvSpPr>
          <p:spPr bwMode="auto">
            <a:xfrm>
              <a:off x="3024" y="2784"/>
              <a:ext cx="192" cy="192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1</a:t>
              </a:r>
            </a:p>
          </p:txBody>
        </p:sp>
      </p:grpSp>
      <p:grpSp>
        <p:nvGrpSpPr>
          <p:cNvPr id="6" name="Group 20"/>
          <p:cNvGrpSpPr>
            <a:grpSpLocks/>
          </p:cNvGrpSpPr>
          <p:nvPr/>
        </p:nvGrpSpPr>
        <p:grpSpPr bwMode="auto">
          <a:xfrm>
            <a:off x="2209800" y="1646635"/>
            <a:ext cx="882650" cy="490538"/>
            <a:chOff x="4004" y="2180"/>
            <a:chExt cx="556" cy="412"/>
          </a:xfrm>
        </p:grpSpPr>
        <p:cxnSp>
          <p:nvCxnSpPr>
            <p:cNvPr id="229397" name="AutoShape 21"/>
            <p:cNvCxnSpPr>
              <a:cxnSpLocks noChangeShapeType="1"/>
              <a:stCxn id="229386" idx="5"/>
              <a:endCxn id="229398" idx="1"/>
            </p:cNvCxnSpPr>
            <p:nvPr/>
          </p:nvCxnSpPr>
          <p:spPr bwMode="auto">
            <a:xfrm>
              <a:off x="4004" y="2180"/>
              <a:ext cx="392" cy="24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398" name="Oval 22"/>
            <p:cNvSpPr>
              <a:spLocks noChangeArrowheads="1"/>
            </p:cNvSpPr>
            <p:nvPr/>
          </p:nvSpPr>
          <p:spPr bwMode="auto">
            <a:xfrm>
              <a:off x="4368" y="2400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8</a:t>
              </a:r>
            </a:p>
          </p:txBody>
        </p:sp>
      </p:grpSp>
      <p:grpSp>
        <p:nvGrpSpPr>
          <p:cNvPr id="7" name="Group 23"/>
          <p:cNvGrpSpPr>
            <a:grpSpLocks/>
          </p:cNvGrpSpPr>
          <p:nvPr/>
        </p:nvGrpSpPr>
        <p:grpSpPr bwMode="auto">
          <a:xfrm>
            <a:off x="2254250" y="2103835"/>
            <a:ext cx="577850" cy="490538"/>
            <a:chOff x="4032" y="2564"/>
            <a:chExt cx="364" cy="412"/>
          </a:xfrm>
        </p:grpSpPr>
        <p:cxnSp>
          <p:nvCxnSpPr>
            <p:cNvPr id="229400" name="AutoShape 24"/>
            <p:cNvCxnSpPr>
              <a:cxnSpLocks noChangeShapeType="1"/>
              <a:stCxn id="229398" idx="3"/>
              <a:endCxn id="229401" idx="0"/>
            </p:cNvCxnSpPr>
            <p:nvPr/>
          </p:nvCxnSpPr>
          <p:spPr bwMode="auto">
            <a:xfrm flipH="1">
              <a:off x="4128" y="2564"/>
              <a:ext cx="268" cy="22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401" name="Oval 25"/>
            <p:cNvSpPr>
              <a:spLocks noChangeArrowheads="1"/>
            </p:cNvSpPr>
            <p:nvPr/>
          </p:nvSpPr>
          <p:spPr bwMode="auto">
            <a:xfrm>
              <a:off x="4032" y="2784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7</a:t>
              </a:r>
            </a:p>
          </p:txBody>
        </p:sp>
      </p:grpSp>
      <p:grpSp>
        <p:nvGrpSpPr>
          <p:cNvPr id="8" name="Group 27"/>
          <p:cNvGrpSpPr>
            <a:grpSpLocks/>
          </p:cNvGrpSpPr>
          <p:nvPr/>
        </p:nvGrpSpPr>
        <p:grpSpPr bwMode="auto">
          <a:xfrm>
            <a:off x="3473450" y="1622822"/>
            <a:ext cx="577850" cy="490538"/>
            <a:chOff x="3024" y="2564"/>
            <a:chExt cx="364" cy="412"/>
          </a:xfrm>
        </p:grpSpPr>
        <p:cxnSp>
          <p:nvCxnSpPr>
            <p:cNvPr id="229404" name="AutoShape 28"/>
            <p:cNvCxnSpPr>
              <a:cxnSpLocks noChangeShapeType="1"/>
              <a:endCxn id="229405" idx="0"/>
            </p:cNvCxnSpPr>
            <p:nvPr/>
          </p:nvCxnSpPr>
          <p:spPr bwMode="auto">
            <a:xfrm flipH="1">
              <a:off x="3120" y="2564"/>
              <a:ext cx="268" cy="22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405" name="Oval 29"/>
            <p:cNvSpPr>
              <a:spLocks noChangeArrowheads="1"/>
            </p:cNvSpPr>
            <p:nvPr/>
          </p:nvSpPr>
          <p:spPr bwMode="auto">
            <a:xfrm>
              <a:off x="3024" y="2784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10</a:t>
              </a:r>
            </a:p>
          </p:txBody>
        </p:sp>
      </p:grpSp>
      <p:sp>
        <p:nvSpPr>
          <p:cNvPr id="229406" name="AutoShape 30"/>
          <p:cNvSpPr>
            <a:spLocks noChangeArrowheads="1"/>
          </p:cNvSpPr>
          <p:nvPr/>
        </p:nvSpPr>
        <p:spPr bwMode="auto">
          <a:xfrm>
            <a:off x="2590800" y="1314450"/>
            <a:ext cx="1295400" cy="285750"/>
          </a:xfrm>
          <a:prstGeom prst="curvedDownArrow">
            <a:avLst>
              <a:gd name="adj1" fmla="val 25689"/>
              <a:gd name="adj2" fmla="val 93689"/>
              <a:gd name="adj3" fmla="val 3333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" name="Group 31"/>
          <p:cNvGrpSpPr>
            <a:grpSpLocks/>
          </p:cNvGrpSpPr>
          <p:nvPr/>
        </p:nvGrpSpPr>
        <p:grpSpPr bwMode="auto">
          <a:xfrm>
            <a:off x="241300" y="2971800"/>
            <a:ext cx="4375150" cy="1618060"/>
            <a:chOff x="152" y="2496"/>
            <a:chExt cx="2756" cy="1359"/>
          </a:xfrm>
        </p:grpSpPr>
        <p:grpSp>
          <p:nvGrpSpPr>
            <p:cNvPr id="10" name="Group 32"/>
            <p:cNvGrpSpPr>
              <a:grpSpLocks/>
            </p:cNvGrpSpPr>
            <p:nvPr/>
          </p:nvGrpSpPr>
          <p:grpSpPr bwMode="auto">
            <a:xfrm>
              <a:off x="296" y="3443"/>
              <a:ext cx="364" cy="412"/>
              <a:chOff x="3524" y="2564"/>
              <a:chExt cx="364" cy="412"/>
            </a:xfrm>
          </p:grpSpPr>
          <p:cxnSp>
            <p:nvCxnSpPr>
              <p:cNvPr id="229409" name="AutoShape 33"/>
              <p:cNvCxnSpPr>
                <a:cxnSpLocks noChangeShapeType="1"/>
                <a:endCxn id="229410" idx="0"/>
              </p:cNvCxnSpPr>
              <p:nvPr/>
            </p:nvCxnSpPr>
            <p:spPr bwMode="auto">
              <a:xfrm>
                <a:off x="3524" y="2564"/>
                <a:ext cx="268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</p:cxnSp>
          <p:sp>
            <p:nvSpPr>
              <p:cNvPr id="229410" name="Oval 34"/>
              <p:cNvSpPr>
                <a:spLocks noChangeArrowheads="1"/>
              </p:cNvSpPr>
              <p:nvPr/>
            </p:nvSpPr>
            <p:spPr bwMode="auto">
              <a:xfrm>
                <a:off x="3696" y="2784"/>
                <a:ext cx="192" cy="19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r>
                  <a:rPr lang="en-US" sz="1800">
                    <a:latin typeface="Arial" charset="0"/>
                  </a:rPr>
                  <a:t>2</a:t>
                </a:r>
              </a:p>
            </p:txBody>
          </p:sp>
        </p:grpSp>
        <p:sp>
          <p:nvSpPr>
            <p:cNvPr id="229411" name="Oval 35"/>
            <p:cNvSpPr>
              <a:spLocks noChangeArrowheads="1"/>
            </p:cNvSpPr>
            <p:nvPr/>
          </p:nvSpPr>
          <p:spPr bwMode="auto">
            <a:xfrm>
              <a:off x="2092" y="2896"/>
              <a:ext cx="192" cy="19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9</a:t>
              </a:r>
            </a:p>
          </p:txBody>
        </p:sp>
        <p:cxnSp>
          <p:nvCxnSpPr>
            <p:cNvPr id="229412" name="AutoShape 36"/>
            <p:cNvCxnSpPr>
              <a:cxnSpLocks noChangeShapeType="1"/>
              <a:stCxn id="229411" idx="5"/>
              <a:endCxn id="229413" idx="0"/>
            </p:cNvCxnSpPr>
            <p:nvPr/>
          </p:nvCxnSpPr>
          <p:spPr bwMode="auto">
            <a:xfrm>
              <a:off x="2256" y="3069"/>
              <a:ext cx="556" cy="19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413" name="Oval 37"/>
            <p:cNvSpPr>
              <a:spLocks noChangeArrowheads="1"/>
            </p:cNvSpPr>
            <p:nvPr/>
          </p:nvSpPr>
          <p:spPr bwMode="auto">
            <a:xfrm>
              <a:off x="2716" y="3280"/>
              <a:ext cx="192" cy="19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11</a:t>
              </a:r>
            </a:p>
          </p:txBody>
        </p:sp>
        <p:cxnSp>
          <p:nvCxnSpPr>
            <p:cNvPr id="229414" name="AutoShape 38"/>
            <p:cNvCxnSpPr>
              <a:cxnSpLocks noChangeShapeType="1"/>
              <a:stCxn id="229411" idx="0"/>
              <a:endCxn id="229415" idx="5"/>
            </p:cNvCxnSpPr>
            <p:nvPr/>
          </p:nvCxnSpPr>
          <p:spPr bwMode="auto">
            <a:xfrm flipH="1" flipV="1">
              <a:off x="1412" y="2672"/>
              <a:ext cx="776" cy="215"/>
            </a:xfrm>
            <a:prstGeom prst="straightConnector1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415" name="Oval 39"/>
            <p:cNvSpPr>
              <a:spLocks noChangeArrowheads="1"/>
            </p:cNvSpPr>
            <p:nvPr/>
          </p:nvSpPr>
          <p:spPr bwMode="auto">
            <a:xfrm>
              <a:off x="1248" y="2496"/>
              <a:ext cx="192" cy="19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6</a:t>
              </a:r>
            </a:p>
          </p:txBody>
        </p:sp>
        <p:cxnSp>
          <p:nvCxnSpPr>
            <p:cNvPr id="229416" name="AutoShape 40"/>
            <p:cNvCxnSpPr>
              <a:cxnSpLocks noChangeShapeType="1"/>
              <a:stCxn id="229415" idx="3"/>
              <a:endCxn id="229417" idx="0"/>
            </p:cNvCxnSpPr>
            <p:nvPr/>
          </p:nvCxnSpPr>
          <p:spPr bwMode="auto">
            <a:xfrm flipH="1">
              <a:off x="584" y="2672"/>
              <a:ext cx="692" cy="24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417" name="Oval 41"/>
            <p:cNvSpPr>
              <a:spLocks noChangeArrowheads="1"/>
            </p:cNvSpPr>
            <p:nvPr/>
          </p:nvSpPr>
          <p:spPr bwMode="auto">
            <a:xfrm>
              <a:off x="488" y="2915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3</a:t>
              </a:r>
            </a:p>
          </p:txBody>
        </p:sp>
        <p:grpSp>
          <p:nvGrpSpPr>
            <p:cNvPr id="11" name="Group 42"/>
            <p:cNvGrpSpPr>
              <a:grpSpLocks/>
            </p:cNvGrpSpPr>
            <p:nvPr/>
          </p:nvGrpSpPr>
          <p:grpSpPr bwMode="auto">
            <a:xfrm>
              <a:off x="652" y="3079"/>
              <a:ext cx="364" cy="412"/>
              <a:chOff x="3524" y="2564"/>
              <a:chExt cx="364" cy="412"/>
            </a:xfrm>
          </p:grpSpPr>
          <p:cxnSp>
            <p:nvCxnSpPr>
              <p:cNvPr id="229419" name="AutoShape 43"/>
              <p:cNvCxnSpPr>
                <a:cxnSpLocks noChangeShapeType="1"/>
                <a:stCxn id="229417" idx="5"/>
                <a:endCxn id="229420" idx="0"/>
              </p:cNvCxnSpPr>
              <p:nvPr/>
            </p:nvCxnSpPr>
            <p:spPr bwMode="auto">
              <a:xfrm>
                <a:off x="3524" y="2564"/>
                <a:ext cx="268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</p:cxnSp>
          <p:sp>
            <p:nvSpPr>
              <p:cNvPr id="229420" name="Oval 44"/>
              <p:cNvSpPr>
                <a:spLocks noChangeArrowheads="1"/>
              </p:cNvSpPr>
              <p:nvPr/>
            </p:nvSpPr>
            <p:spPr bwMode="auto">
              <a:xfrm>
                <a:off x="3696" y="2784"/>
                <a:ext cx="192" cy="19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r>
                  <a:rPr lang="en-US" sz="1800">
                    <a:latin typeface="Arial" charset="0"/>
                  </a:rPr>
                  <a:t>5</a:t>
                </a:r>
              </a:p>
            </p:txBody>
          </p:sp>
        </p:grpSp>
        <p:grpSp>
          <p:nvGrpSpPr>
            <p:cNvPr id="12" name="Group 45"/>
            <p:cNvGrpSpPr>
              <a:grpSpLocks/>
            </p:cNvGrpSpPr>
            <p:nvPr/>
          </p:nvGrpSpPr>
          <p:grpSpPr bwMode="auto">
            <a:xfrm>
              <a:off x="152" y="3079"/>
              <a:ext cx="364" cy="412"/>
              <a:chOff x="3024" y="2564"/>
              <a:chExt cx="364" cy="412"/>
            </a:xfrm>
          </p:grpSpPr>
          <p:cxnSp>
            <p:nvCxnSpPr>
              <p:cNvPr id="229422" name="AutoShape 46"/>
              <p:cNvCxnSpPr>
                <a:cxnSpLocks noChangeShapeType="1"/>
                <a:stCxn id="229417" idx="3"/>
                <a:endCxn id="229423" idx="0"/>
              </p:cNvCxnSpPr>
              <p:nvPr/>
            </p:nvCxnSpPr>
            <p:spPr bwMode="auto">
              <a:xfrm flipH="1">
                <a:off x="3120" y="2564"/>
                <a:ext cx="268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</p:cxnSp>
          <p:sp>
            <p:nvSpPr>
              <p:cNvPr id="229423" name="Oval 47"/>
              <p:cNvSpPr>
                <a:spLocks noChangeArrowheads="1"/>
              </p:cNvSpPr>
              <p:nvPr/>
            </p:nvSpPr>
            <p:spPr bwMode="auto">
              <a:xfrm>
                <a:off x="3024" y="2784"/>
                <a:ext cx="192" cy="19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r>
                  <a:rPr lang="en-US" sz="1800">
                    <a:latin typeface="Arial" charset="0"/>
                  </a:rPr>
                  <a:t>1</a:t>
                </a:r>
              </a:p>
            </p:txBody>
          </p:sp>
        </p:grpSp>
        <p:sp>
          <p:nvSpPr>
            <p:cNvPr id="229424" name="Oval 48"/>
            <p:cNvSpPr>
              <a:spLocks noChangeArrowheads="1"/>
            </p:cNvSpPr>
            <p:nvPr/>
          </p:nvSpPr>
          <p:spPr bwMode="auto">
            <a:xfrm>
              <a:off x="1496" y="2915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8</a:t>
              </a:r>
            </a:p>
          </p:txBody>
        </p:sp>
        <p:grpSp>
          <p:nvGrpSpPr>
            <p:cNvPr id="13" name="Group 49"/>
            <p:cNvGrpSpPr>
              <a:grpSpLocks/>
            </p:cNvGrpSpPr>
            <p:nvPr/>
          </p:nvGrpSpPr>
          <p:grpSpPr bwMode="auto">
            <a:xfrm>
              <a:off x="1160" y="3079"/>
              <a:ext cx="364" cy="412"/>
              <a:chOff x="4032" y="2564"/>
              <a:chExt cx="364" cy="412"/>
            </a:xfrm>
          </p:grpSpPr>
          <p:cxnSp>
            <p:nvCxnSpPr>
              <p:cNvPr id="229426" name="AutoShape 50"/>
              <p:cNvCxnSpPr>
                <a:cxnSpLocks noChangeShapeType="1"/>
                <a:stCxn id="229424" idx="3"/>
                <a:endCxn id="229427" idx="0"/>
              </p:cNvCxnSpPr>
              <p:nvPr/>
            </p:nvCxnSpPr>
            <p:spPr bwMode="auto">
              <a:xfrm flipH="1">
                <a:off x="4128" y="2564"/>
                <a:ext cx="268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</p:cxnSp>
          <p:sp>
            <p:nvSpPr>
              <p:cNvPr id="229427" name="Oval 51"/>
              <p:cNvSpPr>
                <a:spLocks noChangeArrowheads="1"/>
              </p:cNvSpPr>
              <p:nvPr/>
            </p:nvSpPr>
            <p:spPr bwMode="auto">
              <a:xfrm>
                <a:off x="4032" y="2784"/>
                <a:ext cx="192" cy="19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r>
                  <a:rPr lang="en-US" sz="1800">
                    <a:latin typeface="Arial" charset="0"/>
                  </a:rPr>
                  <a:t>7</a:t>
                </a:r>
              </a:p>
            </p:txBody>
          </p:sp>
        </p:grpSp>
        <p:grpSp>
          <p:nvGrpSpPr>
            <p:cNvPr id="14" name="Group 52"/>
            <p:cNvGrpSpPr>
              <a:grpSpLocks/>
            </p:cNvGrpSpPr>
            <p:nvPr/>
          </p:nvGrpSpPr>
          <p:grpSpPr bwMode="auto">
            <a:xfrm>
              <a:off x="2380" y="3424"/>
              <a:ext cx="364" cy="412"/>
              <a:chOff x="3024" y="2564"/>
              <a:chExt cx="364" cy="412"/>
            </a:xfrm>
          </p:grpSpPr>
          <p:cxnSp>
            <p:nvCxnSpPr>
              <p:cNvPr id="229429" name="AutoShape 53"/>
              <p:cNvCxnSpPr>
                <a:cxnSpLocks noChangeShapeType="1"/>
                <a:endCxn id="229430" idx="0"/>
              </p:cNvCxnSpPr>
              <p:nvPr/>
            </p:nvCxnSpPr>
            <p:spPr bwMode="auto">
              <a:xfrm flipH="1">
                <a:off x="3120" y="2564"/>
                <a:ext cx="268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</p:cxnSp>
          <p:sp>
            <p:nvSpPr>
              <p:cNvPr id="229430" name="Oval 54"/>
              <p:cNvSpPr>
                <a:spLocks noChangeArrowheads="1"/>
              </p:cNvSpPr>
              <p:nvPr/>
            </p:nvSpPr>
            <p:spPr bwMode="auto">
              <a:xfrm>
                <a:off x="3024" y="2784"/>
                <a:ext cx="192" cy="19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r>
                  <a:rPr lang="en-US" sz="1800">
                    <a:latin typeface="Arial" charset="0"/>
                  </a:rPr>
                  <a:t>10</a:t>
                </a:r>
              </a:p>
            </p:txBody>
          </p:sp>
        </p:grpSp>
      </p:grpSp>
      <p:grpSp>
        <p:nvGrpSpPr>
          <p:cNvPr id="15" name="Group 55"/>
          <p:cNvGrpSpPr>
            <a:grpSpLocks/>
          </p:cNvGrpSpPr>
          <p:nvPr/>
        </p:nvGrpSpPr>
        <p:grpSpPr bwMode="auto">
          <a:xfrm>
            <a:off x="5181600" y="2800350"/>
            <a:ext cx="3581400" cy="1862138"/>
            <a:chOff x="3264" y="2352"/>
            <a:chExt cx="2256" cy="1564"/>
          </a:xfrm>
        </p:grpSpPr>
        <p:grpSp>
          <p:nvGrpSpPr>
            <p:cNvPr id="16" name="Group 56"/>
            <p:cNvGrpSpPr>
              <a:grpSpLocks/>
            </p:cNvGrpSpPr>
            <p:nvPr/>
          </p:nvGrpSpPr>
          <p:grpSpPr bwMode="auto">
            <a:xfrm>
              <a:off x="3408" y="3456"/>
              <a:ext cx="364" cy="412"/>
              <a:chOff x="3524" y="2564"/>
              <a:chExt cx="364" cy="412"/>
            </a:xfrm>
          </p:grpSpPr>
          <p:cxnSp>
            <p:nvCxnSpPr>
              <p:cNvPr id="229433" name="AutoShape 57"/>
              <p:cNvCxnSpPr>
                <a:cxnSpLocks noChangeShapeType="1"/>
                <a:endCxn id="229434" idx="0"/>
              </p:cNvCxnSpPr>
              <p:nvPr/>
            </p:nvCxnSpPr>
            <p:spPr bwMode="auto">
              <a:xfrm>
                <a:off x="3524" y="2564"/>
                <a:ext cx="268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</p:cxnSp>
          <p:sp>
            <p:nvSpPr>
              <p:cNvPr id="229434" name="Oval 58"/>
              <p:cNvSpPr>
                <a:spLocks noChangeArrowheads="1"/>
              </p:cNvSpPr>
              <p:nvPr/>
            </p:nvSpPr>
            <p:spPr bwMode="auto">
              <a:xfrm>
                <a:off x="3696" y="2784"/>
                <a:ext cx="192" cy="19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r>
                  <a:rPr lang="en-US" sz="1800">
                    <a:latin typeface="Arial" charset="0"/>
                  </a:rPr>
                  <a:t>2</a:t>
                </a:r>
              </a:p>
            </p:txBody>
          </p:sp>
        </p:grpSp>
        <p:sp>
          <p:nvSpPr>
            <p:cNvPr id="229435" name="Oval 59"/>
            <p:cNvSpPr>
              <a:spLocks noChangeArrowheads="1"/>
            </p:cNvSpPr>
            <p:nvPr/>
          </p:nvSpPr>
          <p:spPr bwMode="auto">
            <a:xfrm>
              <a:off x="4944" y="2928"/>
              <a:ext cx="192" cy="19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9</a:t>
              </a:r>
            </a:p>
          </p:txBody>
        </p:sp>
        <p:cxnSp>
          <p:nvCxnSpPr>
            <p:cNvPr id="229436" name="AutoShape 60"/>
            <p:cNvCxnSpPr>
              <a:cxnSpLocks noChangeShapeType="1"/>
              <a:stCxn id="229435" idx="5"/>
              <a:endCxn id="229437" idx="0"/>
            </p:cNvCxnSpPr>
            <p:nvPr/>
          </p:nvCxnSpPr>
          <p:spPr bwMode="auto">
            <a:xfrm>
              <a:off x="5108" y="3101"/>
              <a:ext cx="316" cy="24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437" name="Oval 61"/>
            <p:cNvSpPr>
              <a:spLocks noChangeArrowheads="1"/>
            </p:cNvSpPr>
            <p:nvPr/>
          </p:nvSpPr>
          <p:spPr bwMode="auto">
            <a:xfrm>
              <a:off x="5328" y="3360"/>
              <a:ext cx="192" cy="19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11</a:t>
              </a:r>
            </a:p>
          </p:txBody>
        </p:sp>
        <p:cxnSp>
          <p:nvCxnSpPr>
            <p:cNvPr id="229438" name="AutoShape 62"/>
            <p:cNvCxnSpPr>
              <a:cxnSpLocks noChangeShapeType="1"/>
              <a:stCxn id="229435" idx="0"/>
              <a:endCxn id="229439" idx="5"/>
            </p:cNvCxnSpPr>
            <p:nvPr/>
          </p:nvCxnSpPr>
          <p:spPr bwMode="auto">
            <a:xfrm flipH="1" flipV="1">
              <a:off x="4436" y="2528"/>
              <a:ext cx="604" cy="39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439" name="Oval 63"/>
            <p:cNvSpPr>
              <a:spLocks noChangeArrowheads="1"/>
            </p:cNvSpPr>
            <p:nvPr/>
          </p:nvSpPr>
          <p:spPr bwMode="auto">
            <a:xfrm>
              <a:off x="4272" y="2352"/>
              <a:ext cx="192" cy="192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6</a:t>
              </a:r>
            </a:p>
          </p:txBody>
        </p:sp>
        <p:cxnSp>
          <p:nvCxnSpPr>
            <p:cNvPr id="229440" name="AutoShape 64"/>
            <p:cNvCxnSpPr>
              <a:cxnSpLocks noChangeShapeType="1"/>
              <a:stCxn id="229439" idx="3"/>
              <a:endCxn id="229441" idx="0"/>
            </p:cNvCxnSpPr>
            <p:nvPr/>
          </p:nvCxnSpPr>
          <p:spPr bwMode="auto">
            <a:xfrm flipH="1">
              <a:off x="3696" y="2528"/>
              <a:ext cx="604" cy="4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</p:cxnSp>
        <p:sp>
          <p:nvSpPr>
            <p:cNvPr id="229441" name="Oval 65"/>
            <p:cNvSpPr>
              <a:spLocks noChangeArrowheads="1"/>
            </p:cNvSpPr>
            <p:nvPr/>
          </p:nvSpPr>
          <p:spPr bwMode="auto">
            <a:xfrm>
              <a:off x="3600" y="2928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3</a:t>
              </a:r>
            </a:p>
          </p:txBody>
        </p:sp>
        <p:grpSp>
          <p:nvGrpSpPr>
            <p:cNvPr id="17" name="Group 66"/>
            <p:cNvGrpSpPr>
              <a:grpSpLocks/>
            </p:cNvGrpSpPr>
            <p:nvPr/>
          </p:nvGrpSpPr>
          <p:grpSpPr bwMode="auto">
            <a:xfrm>
              <a:off x="3764" y="3092"/>
              <a:ext cx="364" cy="412"/>
              <a:chOff x="3524" y="2564"/>
              <a:chExt cx="364" cy="412"/>
            </a:xfrm>
          </p:grpSpPr>
          <p:cxnSp>
            <p:nvCxnSpPr>
              <p:cNvPr id="229443" name="AutoShape 67"/>
              <p:cNvCxnSpPr>
                <a:cxnSpLocks noChangeShapeType="1"/>
                <a:stCxn id="229441" idx="5"/>
                <a:endCxn id="229444" idx="0"/>
              </p:cNvCxnSpPr>
              <p:nvPr/>
            </p:nvCxnSpPr>
            <p:spPr bwMode="auto">
              <a:xfrm>
                <a:off x="3524" y="2564"/>
                <a:ext cx="268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</p:cxnSp>
          <p:sp>
            <p:nvSpPr>
              <p:cNvPr id="229444" name="Oval 68"/>
              <p:cNvSpPr>
                <a:spLocks noChangeArrowheads="1"/>
              </p:cNvSpPr>
              <p:nvPr/>
            </p:nvSpPr>
            <p:spPr bwMode="auto">
              <a:xfrm>
                <a:off x="3696" y="2784"/>
                <a:ext cx="192" cy="19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r>
                  <a:rPr lang="en-US" sz="1800">
                    <a:latin typeface="Arial" charset="0"/>
                  </a:rPr>
                  <a:t>5</a:t>
                </a:r>
              </a:p>
            </p:txBody>
          </p:sp>
        </p:grpSp>
        <p:grpSp>
          <p:nvGrpSpPr>
            <p:cNvPr id="18" name="Group 69"/>
            <p:cNvGrpSpPr>
              <a:grpSpLocks/>
            </p:cNvGrpSpPr>
            <p:nvPr/>
          </p:nvGrpSpPr>
          <p:grpSpPr bwMode="auto">
            <a:xfrm>
              <a:off x="3264" y="3092"/>
              <a:ext cx="364" cy="412"/>
              <a:chOff x="3024" y="2564"/>
              <a:chExt cx="364" cy="412"/>
            </a:xfrm>
          </p:grpSpPr>
          <p:cxnSp>
            <p:nvCxnSpPr>
              <p:cNvPr id="229446" name="AutoShape 70"/>
              <p:cNvCxnSpPr>
                <a:cxnSpLocks noChangeShapeType="1"/>
                <a:stCxn id="229441" idx="3"/>
                <a:endCxn id="229447" idx="0"/>
              </p:cNvCxnSpPr>
              <p:nvPr/>
            </p:nvCxnSpPr>
            <p:spPr bwMode="auto">
              <a:xfrm flipH="1">
                <a:off x="3120" y="2564"/>
                <a:ext cx="268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</p:cxnSp>
          <p:sp>
            <p:nvSpPr>
              <p:cNvPr id="229447" name="Oval 71"/>
              <p:cNvSpPr>
                <a:spLocks noChangeArrowheads="1"/>
              </p:cNvSpPr>
              <p:nvPr/>
            </p:nvSpPr>
            <p:spPr bwMode="auto">
              <a:xfrm>
                <a:off x="3024" y="2784"/>
                <a:ext cx="192" cy="19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r>
                  <a:rPr lang="en-US" sz="1800">
                    <a:latin typeface="Arial" charset="0"/>
                  </a:rPr>
                  <a:t>1</a:t>
                </a:r>
              </a:p>
            </p:txBody>
          </p:sp>
        </p:grpSp>
        <p:sp>
          <p:nvSpPr>
            <p:cNvPr id="229448" name="Oval 72"/>
            <p:cNvSpPr>
              <a:spLocks noChangeArrowheads="1"/>
            </p:cNvSpPr>
            <p:nvPr/>
          </p:nvSpPr>
          <p:spPr bwMode="auto">
            <a:xfrm>
              <a:off x="4608" y="3264"/>
              <a:ext cx="192" cy="19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800">
                  <a:latin typeface="Arial" charset="0"/>
                </a:rPr>
                <a:t>8</a:t>
              </a:r>
            </a:p>
          </p:txBody>
        </p:sp>
        <p:grpSp>
          <p:nvGrpSpPr>
            <p:cNvPr id="19" name="Group 73"/>
            <p:cNvGrpSpPr>
              <a:grpSpLocks/>
            </p:cNvGrpSpPr>
            <p:nvPr/>
          </p:nvGrpSpPr>
          <p:grpSpPr bwMode="auto">
            <a:xfrm>
              <a:off x="4272" y="3428"/>
              <a:ext cx="364" cy="412"/>
              <a:chOff x="4032" y="2564"/>
              <a:chExt cx="364" cy="412"/>
            </a:xfrm>
          </p:grpSpPr>
          <p:cxnSp>
            <p:nvCxnSpPr>
              <p:cNvPr id="229450" name="AutoShape 74"/>
              <p:cNvCxnSpPr>
                <a:cxnSpLocks noChangeShapeType="1"/>
                <a:stCxn id="229448" idx="3"/>
                <a:endCxn id="229451" idx="0"/>
              </p:cNvCxnSpPr>
              <p:nvPr/>
            </p:nvCxnSpPr>
            <p:spPr bwMode="auto">
              <a:xfrm flipH="1">
                <a:off x="4128" y="2564"/>
                <a:ext cx="268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</p:cxnSp>
          <p:sp>
            <p:nvSpPr>
              <p:cNvPr id="229451" name="Oval 75"/>
              <p:cNvSpPr>
                <a:spLocks noChangeArrowheads="1"/>
              </p:cNvSpPr>
              <p:nvPr/>
            </p:nvSpPr>
            <p:spPr bwMode="auto">
              <a:xfrm>
                <a:off x="4032" y="2784"/>
                <a:ext cx="192" cy="19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r>
                  <a:rPr lang="en-US" sz="1800">
                    <a:latin typeface="Arial" charset="0"/>
                  </a:rPr>
                  <a:t>7</a:t>
                </a:r>
              </a:p>
            </p:txBody>
          </p:sp>
        </p:grpSp>
        <p:grpSp>
          <p:nvGrpSpPr>
            <p:cNvPr id="20" name="Group 76"/>
            <p:cNvGrpSpPr>
              <a:grpSpLocks/>
            </p:cNvGrpSpPr>
            <p:nvPr/>
          </p:nvGrpSpPr>
          <p:grpSpPr bwMode="auto">
            <a:xfrm>
              <a:off x="4992" y="3504"/>
              <a:ext cx="364" cy="412"/>
              <a:chOff x="3024" y="2564"/>
              <a:chExt cx="364" cy="412"/>
            </a:xfrm>
          </p:grpSpPr>
          <p:cxnSp>
            <p:nvCxnSpPr>
              <p:cNvPr id="229453" name="AutoShape 77"/>
              <p:cNvCxnSpPr>
                <a:cxnSpLocks noChangeShapeType="1"/>
                <a:endCxn id="229454" idx="0"/>
              </p:cNvCxnSpPr>
              <p:nvPr/>
            </p:nvCxnSpPr>
            <p:spPr bwMode="auto">
              <a:xfrm flipH="1">
                <a:off x="3120" y="2564"/>
                <a:ext cx="268" cy="22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</p:cxnSp>
          <p:sp>
            <p:nvSpPr>
              <p:cNvPr id="229454" name="Oval 78"/>
              <p:cNvSpPr>
                <a:spLocks noChangeArrowheads="1"/>
              </p:cNvSpPr>
              <p:nvPr/>
            </p:nvSpPr>
            <p:spPr bwMode="auto">
              <a:xfrm>
                <a:off x="3024" y="2784"/>
                <a:ext cx="192" cy="192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r>
                  <a:rPr lang="en-US" sz="1800">
                    <a:latin typeface="Arial" charset="0"/>
                  </a:rPr>
                  <a:t>10</a:t>
                </a:r>
              </a:p>
            </p:txBody>
          </p:sp>
        </p:grpSp>
        <p:cxnSp>
          <p:nvCxnSpPr>
            <p:cNvPr id="229455" name="AutoShape 79"/>
            <p:cNvCxnSpPr>
              <a:cxnSpLocks noChangeShapeType="1"/>
              <a:stCxn id="229448" idx="7"/>
              <a:endCxn id="229435" idx="3"/>
            </p:cNvCxnSpPr>
            <p:nvPr/>
          </p:nvCxnSpPr>
          <p:spPr bwMode="auto">
            <a:xfrm flipV="1">
              <a:off x="4772" y="3101"/>
              <a:ext cx="200" cy="191"/>
            </a:xfrm>
            <a:prstGeom prst="straightConnector1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/>
          </p:spPr>
        </p:cxnSp>
      </p:grp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6349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9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9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40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xfrm>
            <a:off x="669727" y="234404"/>
            <a:ext cx="7804547" cy="56567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455675">
              <a:defRPr sz="6240"/>
            </a:lvl1pPr>
          </a:lstStyle>
          <a:p>
            <a:pPr lvl="0">
              <a:defRPr sz="1800"/>
            </a:pPr>
            <a:r>
              <a:rPr lang="en-US" sz="3900" dirty="0" smtClean="0"/>
              <a:t>Rotation of Trees</a:t>
            </a:r>
            <a:endParaRPr sz="3900" dirty="0"/>
          </a:p>
        </p:txBody>
      </p:sp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xfrm>
            <a:off x="669727" y="953244"/>
            <a:ext cx="7804547" cy="7916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0">
              <a:defRPr sz="1800"/>
            </a:pPr>
            <a:r>
              <a:rPr sz="2300" dirty="0"/>
              <a:t>Maintaining Red-Black tree properties upon insertion involves </a:t>
            </a:r>
            <a:r>
              <a:rPr sz="2300" b="1" dirty="0">
                <a:latin typeface="Helvetica"/>
                <a:ea typeface="Helvetica"/>
                <a:cs typeface="Helvetica"/>
                <a:sym typeface="Helvetica"/>
              </a:rPr>
              <a:t>rotations</a:t>
            </a:r>
          </a:p>
        </p:txBody>
      </p:sp>
      <p:pic>
        <p:nvPicPr>
          <p:cNvPr id="56" name="rotation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" y="1900017"/>
            <a:ext cx="5927541" cy="1343467"/>
          </a:xfrm>
          <a:prstGeom prst="rect">
            <a:avLst/>
          </a:prstGeom>
          <a:ln w="12700">
            <a:miter lim="400000"/>
          </a:ln>
        </p:spPr>
      </p:pic>
      <p:sp>
        <p:nvSpPr>
          <p:cNvPr id="57" name="Shape 57"/>
          <p:cNvSpPr/>
          <p:nvPr/>
        </p:nvSpPr>
        <p:spPr>
          <a:xfrm>
            <a:off x="828637" y="3560782"/>
            <a:ext cx="7365014" cy="7722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1887" tIns="31887" rIns="31887" bIns="31887" anchor="ctr">
            <a:spAutoFit/>
          </a:bodyPr>
          <a:lstStyle/>
          <a:p>
            <a:pPr lvl="0">
              <a:defRPr sz="1800"/>
            </a:pPr>
            <a:r>
              <a:rPr lang="en-US" sz="2300" dirty="0" smtClean="0"/>
              <a:t>Rotation maintains </a:t>
            </a:r>
            <a:r>
              <a:rPr lang="en-US" sz="2300" dirty="0" err="1" smtClean="0"/>
              <a:t>inorder</a:t>
            </a:r>
            <a:r>
              <a:rPr lang="en-US" sz="2300" dirty="0" smtClean="0"/>
              <a:t> ordering of keys.</a:t>
            </a:r>
          </a:p>
          <a:p>
            <a:pPr lvl="0">
              <a:defRPr sz="1800"/>
            </a:pPr>
            <a:r>
              <a:rPr sz="2300" dirty="0" smtClean="0"/>
              <a:t>What </a:t>
            </a:r>
            <a:r>
              <a:rPr sz="2300" dirty="0"/>
              <a:t>happens to the relative subtree heights?</a:t>
            </a:r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629400" y="1694587"/>
            <a:ext cx="2514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Left-Rotate: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right child is not T.NIL.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y is new root.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x is y's left child.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y's left child is x's right child.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6925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172" y="160734"/>
            <a:ext cx="8807634" cy="4532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8593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Rotations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181350"/>
            <a:ext cx="8229600" cy="18288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Before rotation: keys of x’s left subtree ≤ 11≤ keys of y’s left subtree </a:t>
            </a:r>
            <a:r>
              <a:rPr lang="en-US" dirty="0" smtClean="0"/>
              <a:t>≤ 18 ≤ </a:t>
            </a:r>
            <a:r>
              <a:rPr lang="en-US" dirty="0"/>
              <a:t>keys of y’s right subtree.</a:t>
            </a:r>
          </a:p>
          <a:p>
            <a:r>
              <a:rPr lang="en-US" dirty="0"/>
              <a:t>Rotation makes y’s left subtree into x’s right subtree.</a:t>
            </a:r>
          </a:p>
          <a:p>
            <a:r>
              <a:rPr lang="en-US" dirty="0"/>
              <a:t>After rotation: keys of x’s left subtree ≤11 ≤keys of x’s right subtree ≤18≤ keys of y’s right subtree</a:t>
            </a:r>
            <a:r>
              <a:rPr lang="en-US" dirty="0" smtClean="0"/>
              <a:t>.</a:t>
            </a:r>
          </a:p>
          <a:p>
            <a:r>
              <a:rPr lang="en-US" dirty="0" smtClean="0"/>
              <a:t>Rotation is done by changing pointers.  Time complexity = ??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285750"/>
            <a:ext cx="5547880" cy="2854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36326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Left-Rotate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8" t="38933" r="20483" b="13192"/>
          <a:stretch/>
        </p:blipFill>
        <p:spPr bwMode="auto">
          <a:xfrm>
            <a:off x="464618" y="1123950"/>
            <a:ext cx="6924502" cy="365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29400" y="4019550"/>
            <a:ext cx="1971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complexity?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71427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Write pseudocode for RIGHT-ROTATE.</a:t>
            </a:r>
          </a:p>
          <a:p>
            <a:r>
              <a:rPr lang="en-US" dirty="0" smtClean="0"/>
              <a:t>Argue </a:t>
            </a:r>
            <a:r>
              <a:rPr lang="en-US" dirty="0"/>
              <a:t>that in every n-node binary search tree, there are exactly n </a:t>
            </a:r>
            <a:r>
              <a:rPr lang="en-US" dirty="0" smtClean="0"/>
              <a:t>- </a:t>
            </a:r>
            <a:r>
              <a:rPr lang="en-US" dirty="0"/>
              <a:t>1 </a:t>
            </a:r>
            <a:r>
              <a:rPr lang="en-US" dirty="0" smtClean="0"/>
              <a:t>possible rotations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97321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229600" cy="742950"/>
          </a:xfrm>
        </p:spPr>
        <p:txBody>
          <a:bodyPr/>
          <a:lstStyle/>
          <a:p>
            <a:r>
              <a:rPr lang="en-US" dirty="0" smtClean="0"/>
              <a:t>Insertion and deletion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47750"/>
            <a:ext cx="8610600" cy="3810000"/>
          </a:xfrm>
        </p:spPr>
        <p:txBody>
          <a:bodyPr>
            <a:normAutofit fontScale="77500" lnSpcReduction="20000"/>
          </a:bodyPr>
          <a:lstStyle/>
          <a:p>
            <a:r>
              <a:rPr lang="en-US" cap="small" dirty="0" smtClean="0"/>
              <a:t>Search, Min, Max, Successor, Predecessor </a:t>
            </a:r>
            <a:r>
              <a:rPr lang="en-US" dirty="0" smtClean="0"/>
              <a:t>are the same as with binary search tree.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/>
              <a:t>we </a:t>
            </a:r>
            <a:r>
              <a:rPr lang="en-US" b="1" dirty="0"/>
              <a:t>insert</a:t>
            </a:r>
            <a:r>
              <a:rPr lang="en-US" dirty="0"/>
              <a:t>, what color to make the new node?</a:t>
            </a:r>
          </a:p>
          <a:p>
            <a:pPr lvl="1"/>
            <a:r>
              <a:rPr lang="en-US" dirty="0"/>
              <a:t>Red? Might violate property 4</a:t>
            </a:r>
            <a:r>
              <a:rPr lang="en-US" dirty="0" smtClean="0"/>
              <a:t>. (if node is red, both children are black)</a:t>
            </a:r>
            <a:endParaRPr lang="en-US" dirty="0"/>
          </a:p>
          <a:p>
            <a:pPr lvl="1"/>
            <a:r>
              <a:rPr lang="en-US" dirty="0"/>
              <a:t>Black? Might violate property </a:t>
            </a:r>
            <a:r>
              <a:rPr lang="en-US" dirty="0" smtClean="0"/>
              <a:t>5 (all paths to descendants have same number of black nodes)</a:t>
            </a:r>
          </a:p>
          <a:p>
            <a:pPr lvl="1"/>
            <a:endParaRPr lang="en-US" dirty="0"/>
          </a:p>
          <a:p>
            <a:r>
              <a:rPr lang="en-US" dirty="0"/>
              <a:t>If we </a:t>
            </a:r>
            <a:r>
              <a:rPr lang="en-US" b="1" dirty="0"/>
              <a:t>delete</a:t>
            </a:r>
            <a:r>
              <a:rPr lang="en-US" dirty="0" smtClean="0"/>
              <a:t>, </a:t>
            </a:r>
            <a:r>
              <a:rPr lang="en-US" dirty="0"/>
              <a:t>what color was the node that was removed?</a:t>
            </a:r>
          </a:p>
          <a:p>
            <a:pPr lvl="1"/>
            <a:r>
              <a:rPr lang="en-US" dirty="0"/>
              <a:t>Red? OK, since we won’t have changed any black-heights, nor will we </a:t>
            </a:r>
            <a:r>
              <a:rPr lang="en-US" dirty="0" smtClean="0"/>
              <a:t>have created </a:t>
            </a:r>
            <a:r>
              <a:rPr lang="en-US" dirty="0"/>
              <a:t>two red nodes in a row. </a:t>
            </a:r>
            <a:endParaRPr lang="en-US" dirty="0" smtClean="0"/>
          </a:p>
          <a:p>
            <a:pPr lvl="1"/>
            <a:r>
              <a:rPr lang="en-US" dirty="0" smtClean="0"/>
              <a:t>Black</a:t>
            </a:r>
            <a:r>
              <a:rPr lang="en-US" dirty="0"/>
              <a:t>? Could cause there to be two reds in a row (violating property 4), </a:t>
            </a:r>
            <a:r>
              <a:rPr lang="en-US" dirty="0" smtClean="0"/>
              <a:t>and can </a:t>
            </a:r>
            <a:r>
              <a:rPr lang="en-US" dirty="0"/>
              <a:t>also cause a violation of property 5. Could also cause a violation of </a:t>
            </a:r>
            <a:r>
              <a:rPr lang="en-US" dirty="0" smtClean="0"/>
              <a:t>property 2 (root is black), </a:t>
            </a:r>
            <a:r>
              <a:rPr lang="en-US" dirty="0"/>
              <a:t>if the removed node was the root and its child—which becomes the </a:t>
            </a:r>
            <a:r>
              <a:rPr lang="en-US" dirty="0" smtClean="0"/>
              <a:t>new root—was </a:t>
            </a:r>
            <a:r>
              <a:rPr lang="en-US" dirty="0"/>
              <a:t>red.</a:t>
            </a:r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6523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>
              <a:defRPr sz="1800"/>
            </a:pPr>
            <a:r>
              <a:rPr sz="5000"/>
              <a:t>Red-Black Trees</a:t>
            </a:r>
          </a:p>
        </p:txBody>
      </p:sp>
      <p:sp>
        <p:nvSpPr>
          <p:cNvPr id="36" name="Shape 36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0">
              <a:defRPr sz="1800"/>
            </a:pPr>
            <a:r>
              <a:rPr sz="2300" dirty="0"/>
              <a:t>Red Black Trees are a kind of Binary Search </a:t>
            </a:r>
            <a:r>
              <a:rPr sz="2300" dirty="0" smtClean="0"/>
              <a:t>Tree</a:t>
            </a:r>
            <a:r>
              <a:rPr lang="en-US" sz="2300" dirty="0" smtClean="0"/>
              <a:t> </a:t>
            </a:r>
            <a:r>
              <a:rPr sz="2300" dirty="0" smtClean="0"/>
              <a:t>that </a:t>
            </a:r>
            <a:r>
              <a:rPr sz="2300" dirty="0"/>
              <a:t>are </a:t>
            </a:r>
            <a:r>
              <a:rPr sz="2300" b="1" dirty="0">
                <a:latin typeface="Helvetica"/>
                <a:ea typeface="Helvetica"/>
                <a:cs typeface="Helvetica"/>
                <a:sym typeface="Helvetica"/>
              </a:rPr>
              <a:t>balanced</a:t>
            </a:r>
            <a:endParaRPr sz="2300" dirty="0"/>
          </a:p>
          <a:p>
            <a:pPr lvl="2">
              <a:defRPr sz="1800"/>
            </a:pPr>
            <a:r>
              <a:rPr sz="2300" dirty="0"/>
              <a:t>guarantee of logarithmic </a:t>
            </a:r>
            <a:r>
              <a:rPr sz="2300" dirty="0" smtClean="0"/>
              <a:t>height</a:t>
            </a:r>
            <a:r>
              <a:rPr lang="en-US" sz="2300" dirty="0"/>
              <a:t> O(</a:t>
            </a:r>
            <a:r>
              <a:rPr lang="en-US" sz="2300" dirty="0" err="1"/>
              <a:t>lg</a:t>
            </a:r>
            <a:r>
              <a:rPr lang="en-US" sz="2300" dirty="0"/>
              <a:t> n</a:t>
            </a:r>
            <a:r>
              <a:rPr lang="en-US" sz="2300" dirty="0" smtClean="0"/>
              <a:t>)</a:t>
            </a:r>
          </a:p>
          <a:p>
            <a:pPr lvl="2">
              <a:defRPr sz="1800"/>
            </a:pPr>
            <a:r>
              <a:rPr lang="en-US" sz="2300" dirty="0" smtClean="0"/>
              <a:t>Non-modifying </a:t>
            </a:r>
            <a:r>
              <a:rPr lang="en-US" sz="2300" dirty="0"/>
              <a:t>binary-search-tree operations MINIMUM, MAXIMUM, SUCCESSOR</a:t>
            </a:r>
            <a:r>
              <a:rPr lang="en-US" sz="2300" dirty="0" smtClean="0"/>
              <a:t>, PREDECESSOR</a:t>
            </a:r>
            <a:r>
              <a:rPr lang="en-US" sz="2300" dirty="0"/>
              <a:t>, and SEARCH run in </a:t>
            </a:r>
            <a:r>
              <a:rPr lang="en-US" sz="2300" dirty="0" smtClean="0"/>
              <a:t>O(</a:t>
            </a:r>
            <a:r>
              <a:rPr lang="en-US" sz="2300" dirty="0" err="1" smtClean="0"/>
              <a:t>lg</a:t>
            </a:r>
            <a:r>
              <a:rPr lang="en-US" sz="2300" dirty="0" smtClean="0"/>
              <a:t> n) </a:t>
            </a:r>
            <a:r>
              <a:rPr lang="en-US" sz="2300" dirty="0"/>
              <a:t>time on red-black trees</a:t>
            </a:r>
            <a:r>
              <a:rPr lang="en-US" sz="2300" dirty="0" smtClean="0"/>
              <a:t>.</a:t>
            </a:r>
            <a:endParaRPr sz="2300" dirty="0"/>
          </a:p>
          <a:p>
            <a:pPr lvl="2">
              <a:defRPr sz="1800"/>
            </a:pPr>
            <a:r>
              <a:rPr lang="en-US" sz="2300" dirty="0" smtClean="0"/>
              <a:t>INSERT and DELETE are tricky</a:t>
            </a:r>
            <a:r>
              <a:rPr sz="2300" dirty="0" smtClean="0"/>
              <a:t>!</a:t>
            </a:r>
            <a:r>
              <a:rPr lang="en-US" sz="2300" dirty="0" smtClean="0"/>
              <a:t>  Must maintain red-black tree properties.</a:t>
            </a:r>
            <a:endParaRPr sz="2300" dirty="0"/>
          </a:p>
          <a:p>
            <a:pPr lvl="1">
              <a:defRPr sz="1800"/>
            </a:pPr>
            <a:r>
              <a:rPr lang="en-US" sz="2300" dirty="0" smtClean="0"/>
              <a:t>R-B Trees</a:t>
            </a:r>
            <a:r>
              <a:rPr sz="2300" dirty="0" smtClean="0"/>
              <a:t> </a:t>
            </a:r>
            <a:r>
              <a:rPr sz="2300" dirty="0"/>
              <a:t>have an extra bit of information at each node</a:t>
            </a:r>
          </a:p>
          <a:p>
            <a:pPr lvl="2">
              <a:defRPr sz="1800"/>
            </a:pPr>
            <a:r>
              <a:rPr sz="2300" dirty="0"/>
              <a:t>the color: </a:t>
            </a:r>
            <a:r>
              <a:rPr sz="2300" dirty="0">
                <a:solidFill>
                  <a:srgbClr val="861001"/>
                </a:solidFill>
              </a:rPr>
              <a:t>Red?</a:t>
            </a:r>
            <a:r>
              <a:rPr sz="2300" b="1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300" dirty="0"/>
              <a:t>or Black?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20000" y="13716"/>
            <a:ext cx="1066800" cy="246888"/>
          </a:xfrm>
        </p:spPr>
        <p:txBody>
          <a:bodyPr/>
          <a:lstStyle/>
          <a:p>
            <a:fld id="{B16321D1-DD73-400D-81F2-682B62F766C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19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>
              <a:defRPr sz="1800"/>
            </a:pPr>
            <a:r>
              <a:rPr sz="5000"/>
              <a:t>R-B Insertion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300" dirty="0"/>
              <a:t>First, </a:t>
            </a:r>
            <a:r>
              <a:rPr sz="2300" dirty="0" smtClean="0"/>
              <a:t>insert </a:t>
            </a:r>
            <a:r>
              <a:rPr sz="2300" dirty="0"/>
              <a:t>the new value as a </a:t>
            </a:r>
            <a:r>
              <a:rPr sz="2300" b="1" dirty="0">
                <a:solidFill>
                  <a:srgbClr val="C82506"/>
                </a:solidFill>
                <a:latin typeface="Helvetica"/>
                <a:ea typeface="Helvetica"/>
                <a:cs typeface="Helvetica"/>
                <a:sym typeface="Helvetica"/>
              </a:rPr>
              <a:t>red</a:t>
            </a:r>
            <a:r>
              <a:rPr sz="2300" dirty="0"/>
              <a:t> leaf into the R-B tree just like a BST.</a:t>
            </a:r>
          </a:p>
          <a:p>
            <a:pPr lvl="1">
              <a:defRPr sz="1800"/>
            </a:pPr>
            <a:r>
              <a:rPr sz="2300" dirty="0"/>
              <a:t>RB-Insert(</a:t>
            </a:r>
            <a:r>
              <a:rPr sz="2300" dirty="0" err="1"/>
              <a:t>T,z</a:t>
            </a:r>
            <a:r>
              <a:rPr sz="2300" dirty="0"/>
              <a:t>)</a:t>
            </a:r>
          </a:p>
          <a:p>
            <a:pPr lvl="0">
              <a:defRPr sz="1800"/>
            </a:pPr>
            <a:r>
              <a:rPr sz="2300" dirty="0"/>
              <a:t>This may cause a </a:t>
            </a:r>
            <a:r>
              <a:rPr sz="2300" dirty="0">
                <a:solidFill>
                  <a:srgbClr val="C82506"/>
                </a:solidFill>
              </a:rPr>
              <a:t>red-red</a:t>
            </a:r>
            <a:r>
              <a:rPr sz="2300" dirty="0"/>
              <a:t> violation or a </a:t>
            </a:r>
            <a:r>
              <a:rPr sz="2300" dirty="0">
                <a:solidFill>
                  <a:srgbClr val="C82506"/>
                </a:solidFill>
              </a:rPr>
              <a:t>red</a:t>
            </a:r>
            <a:r>
              <a:rPr sz="2300" dirty="0"/>
              <a:t> root violation, thus needing to be fixed.</a:t>
            </a:r>
          </a:p>
          <a:p>
            <a:pPr lvl="1">
              <a:defRPr sz="1800"/>
            </a:pPr>
            <a:r>
              <a:rPr sz="2300" dirty="0"/>
              <a:t>RB-Insert-Fixup(</a:t>
            </a:r>
            <a:r>
              <a:rPr sz="2300" dirty="0" err="1"/>
              <a:t>T,z</a:t>
            </a:r>
            <a:r>
              <a:rPr sz="2300" dirty="0"/>
              <a:t>)</a:t>
            </a:r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6701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rbinsert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0999" y="285750"/>
            <a:ext cx="3622541" cy="4654216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/>
          <p:nvPr/>
        </p:nvSpPr>
        <p:spPr>
          <a:xfrm>
            <a:off x="5256051" y="523774"/>
            <a:ext cx="3154986" cy="7722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1887" tIns="31887" rIns="31887" bIns="31887" anchor="ctr">
            <a:spAutoFit/>
          </a:bodyPr>
          <a:lstStyle/>
          <a:p>
            <a:pPr lvl="0">
              <a:defRPr sz="1800"/>
            </a:pPr>
            <a:r>
              <a:rPr sz="2300" dirty="0"/>
              <a:t>Lines 3-7 search for the</a:t>
            </a:r>
          </a:p>
          <a:p>
            <a:pPr lvl="0">
              <a:defRPr sz="1800"/>
            </a:pPr>
            <a:r>
              <a:rPr sz="2300" dirty="0"/>
              <a:t>correct leaf position.</a:t>
            </a:r>
          </a:p>
        </p:txBody>
      </p:sp>
      <p:sp>
        <p:nvSpPr>
          <p:cNvPr id="79" name="Shape 79"/>
          <p:cNvSpPr/>
          <p:nvPr/>
        </p:nvSpPr>
        <p:spPr>
          <a:xfrm>
            <a:off x="5256051" y="1352550"/>
            <a:ext cx="2157919" cy="1126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1887" tIns="31887" rIns="31887" bIns="31887" anchor="ctr">
            <a:spAutoFit/>
          </a:bodyPr>
          <a:lstStyle/>
          <a:p>
            <a:pPr lvl="0">
              <a:defRPr sz="1800"/>
            </a:pPr>
            <a:r>
              <a:rPr sz="2300" dirty="0"/>
              <a:t>Note that </a:t>
            </a:r>
            <a:r>
              <a:rPr sz="2300" b="1" dirty="0">
                <a:latin typeface="Helvetica"/>
                <a:ea typeface="Helvetica"/>
                <a:cs typeface="Helvetica"/>
                <a:sym typeface="Helvetica"/>
              </a:rPr>
              <a:t>nil</a:t>
            </a:r>
            <a:r>
              <a:rPr sz="2300" dirty="0"/>
              <a:t> is</a:t>
            </a:r>
          </a:p>
          <a:p>
            <a:pPr lvl="0">
              <a:defRPr sz="1800"/>
            </a:pPr>
            <a:r>
              <a:rPr sz="2300" dirty="0"/>
              <a:t>not the same as</a:t>
            </a:r>
          </a:p>
          <a:p>
            <a:pPr lvl="0">
              <a:defRPr sz="1800"/>
            </a:pPr>
            <a:r>
              <a:rPr sz="2300" dirty="0"/>
              <a:t>NULL. </a:t>
            </a:r>
          </a:p>
        </p:txBody>
      </p:sp>
      <p:sp>
        <p:nvSpPr>
          <p:cNvPr id="80" name="Shape 80"/>
          <p:cNvSpPr/>
          <p:nvPr/>
        </p:nvSpPr>
        <p:spPr>
          <a:xfrm>
            <a:off x="5256051" y="2544352"/>
            <a:ext cx="3417879" cy="2541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1887" tIns="31887" rIns="31887" bIns="31887" anchor="ctr">
            <a:spAutoFit/>
          </a:bodyPr>
          <a:lstStyle/>
          <a:p>
            <a:pPr lvl="0">
              <a:defRPr sz="1800"/>
            </a:pPr>
            <a:r>
              <a:rPr sz="2300" dirty="0"/>
              <a:t>Remember that the newly</a:t>
            </a:r>
          </a:p>
          <a:p>
            <a:pPr lvl="0">
              <a:defRPr sz="1800"/>
            </a:pPr>
            <a:r>
              <a:rPr sz="2300" dirty="0"/>
              <a:t>inserted node z is first</a:t>
            </a:r>
          </a:p>
          <a:p>
            <a:pPr lvl="0">
              <a:defRPr sz="1800"/>
            </a:pPr>
            <a:r>
              <a:rPr sz="2300" dirty="0"/>
              <a:t>colored red</a:t>
            </a:r>
            <a:r>
              <a:rPr sz="2300" dirty="0" smtClean="0"/>
              <a:t>.</a:t>
            </a:r>
            <a:endParaRPr lang="en-US" sz="2300" dirty="0" smtClean="0"/>
          </a:p>
          <a:p>
            <a:pPr lvl="0">
              <a:defRPr sz="1800"/>
            </a:pPr>
            <a:endParaRPr lang="en-US" sz="2300" dirty="0"/>
          </a:p>
          <a:p>
            <a:pPr lvl="0">
              <a:defRPr sz="1800"/>
            </a:pPr>
            <a:r>
              <a:rPr lang="en-US" sz="2300" dirty="0" smtClean="0"/>
              <a:t>What are 4 differences</a:t>
            </a:r>
          </a:p>
          <a:p>
            <a:pPr lvl="0">
              <a:defRPr sz="1800"/>
            </a:pPr>
            <a:r>
              <a:rPr lang="en-US" sz="2300" dirty="0" smtClean="0"/>
              <a:t>between Tree-Insert and </a:t>
            </a:r>
          </a:p>
          <a:p>
            <a:pPr lvl="0">
              <a:defRPr sz="1800"/>
            </a:pPr>
            <a:r>
              <a:rPr lang="en-US" sz="2300" dirty="0" smtClean="0"/>
              <a:t>RB-Insert?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2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rbinsertfixup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679" y="616301"/>
            <a:ext cx="8948818" cy="4390562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Shape 83"/>
          <p:cNvSpPr/>
          <p:nvPr/>
        </p:nvSpPr>
        <p:spPr>
          <a:xfrm>
            <a:off x="789110" y="197961"/>
            <a:ext cx="5947995" cy="418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1887" tIns="31887" rIns="31887" bIns="31887" anchor="ctr">
            <a:spAutoFit/>
          </a:bodyPr>
          <a:lstStyle/>
          <a:p>
            <a:pPr lvl="0">
              <a:defRPr sz="1800"/>
            </a:pPr>
            <a:r>
              <a:rPr sz="2300" dirty="0"/>
              <a:t>Unfortunately, the Fixup is more complicated!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43600" y="745575"/>
            <a:ext cx="1795640" cy="61839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1887" tIns="31887" rIns="31887" bIns="31887" numCol="1" spcCol="23915" rtlCol="0" anchor="ctr">
            <a:spAutoFit/>
          </a:bodyPr>
          <a:lstStyle/>
          <a:p>
            <a:pPr defTabSz="366702" latinLnBrk="1" hangingPunct="0"/>
            <a:r>
              <a:rPr lang="en-US" b="1" dirty="0" smtClean="0">
                <a:solidFill>
                  <a:schemeClr val="accent2"/>
                </a:solidFill>
              </a:rPr>
              <a:t>Note that y is </a:t>
            </a:r>
          </a:p>
          <a:p>
            <a:pPr algn="ctr" defTabSz="366702" latinLnBrk="1" hangingPunct="0"/>
            <a:r>
              <a:rPr lang="en-US" b="1" dirty="0" smtClean="0">
                <a:solidFill>
                  <a:schemeClr val="accent2"/>
                </a:solidFill>
              </a:rPr>
              <a:t>the UNCLE of z.</a:t>
            </a:r>
            <a:endParaRPr lang="en-US" sz="2300" b="1" dirty="0">
              <a:solidFill>
                <a:schemeClr val="accent2"/>
              </a:solidFill>
              <a:sym typeface="Helvetica Ligh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22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136236" y="1520965"/>
            <a:ext cx="2895023" cy="281102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lvl="0" indent="0" algn="r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0" cap="none" spc="0" normalizeH="0" baseline="0" noProof="0" dirty="0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if red uncle</a:t>
            </a:r>
          </a:p>
          <a:p>
            <a:pPr marL="0" marR="0" lvl="0" indent="0" algn="r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color parent black</a:t>
            </a:r>
          </a:p>
          <a:p>
            <a:pPr marL="0" marR="0" lvl="0" indent="0" algn="r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color uncle black</a:t>
            </a:r>
          </a:p>
          <a:p>
            <a:pPr marL="0" marR="0" lvl="0" indent="0" algn="r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color grandparent red</a:t>
            </a:r>
          </a:p>
          <a:p>
            <a:pPr marL="0" marR="0" lvl="0" indent="0" algn="r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move problem to </a:t>
            </a:r>
            <a:r>
              <a:rPr kumimoji="0" lang="en-US" sz="16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882B">
                    <a:lumMod val="75000"/>
                  </a:srgbClr>
                </a:solidFill>
                <a:effectLst/>
                <a:uLnTx/>
                <a:uFillTx/>
                <a:latin typeface="Helvetica Light"/>
                <a:sym typeface="Helvetica Light"/>
              </a:rPr>
              <a:t>gp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00882B">
                  <a:lumMod val="75000"/>
                </a:srgbClr>
              </a:solidFill>
              <a:effectLst/>
              <a:uLnTx/>
              <a:uFillTx/>
              <a:latin typeface="Helvetica Light"/>
              <a:sym typeface="Helvetica Light"/>
            </a:endParaRPr>
          </a:p>
          <a:p>
            <a:pPr marL="0" marR="0" lvl="0" indent="0" algn="r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i="1" kern="0" dirty="0" smtClean="0">
                <a:solidFill>
                  <a:srgbClr val="00882B">
                    <a:lumMod val="75000"/>
                  </a:srgbClr>
                </a:solidFill>
                <a:latin typeface="Helvetica Light"/>
                <a:sym typeface="Helvetica Light"/>
              </a:rPr>
              <a:t>if right child with black uncle</a:t>
            </a:r>
          </a:p>
          <a:p>
            <a:pPr marL="0" marR="0" lvl="0" indent="0" algn="r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dirty="0" smtClean="0">
                <a:solidFill>
                  <a:srgbClr val="00882B">
                    <a:lumMod val="75000"/>
                  </a:srgbClr>
                </a:solidFill>
                <a:latin typeface="Helvetica Light"/>
                <a:sym typeface="Helvetica Light"/>
              </a:rPr>
              <a:t>move problem up to parent</a:t>
            </a:r>
          </a:p>
          <a:p>
            <a:pPr marL="0" marR="0" lvl="0" indent="0" algn="r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dirty="0" smtClean="0">
                <a:solidFill>
                  <a:srgbClr val="00882B">
                    <a:lumMod val="75000"/>
                  </a:srgbClr>
                </a:solidFill>
                <a:latin typeface="Helvetica Light"/>
                <a:sym typeface="Helvetica Light"/>
              </a:rPr>
              <a:t>rotate on parent node</a:t>
            </a:r>
          </a:p>
          <a:p>
            <a:pPr marL="0" marR="0" lvl="0" indent="0" algn="r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i="1" kern="0" dirty="0" smtClean="0">
                <a:solidFill>
                  <a:srgbClr val="00882B">
                    <a:lumMod val="75000"/>
                  </a:srgbClr>
                </a:solidFill>
                <a:latin typeface="Helvetica Light"/>
                <a:sym typeface="Helvetica Light"/>
              </a:rPr>
              <a:t>z is a left child with black uncle</a:t>
            </a:r>
          </a:p>
          <a:p>
            <a:pPr marL="0" marR="0" lvl="0" indent="0" algn="r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dirty="0" smtClean="0">
                <a:solidFill>
                  <a:srgbClr val="00882B">
                    <a:lumMod val="75000"/>
                  </a:srgbClr>
                </a:solidFill>
                <a:latin typeface="Helvetica Light"/>
                <a:sym typeface="Helvetica Light"/>
              </a:rPr>
              <a:t>change parent &amp; </a:t>
            </a:r>
            <a:r>
              <a:rPr lang="en-US" sz="1600" kern="0" dirty="0" err="1" smtClean="0">
                <a:solidFill>
                  <a:srgbClr val="00882B">
                    <a:lumMod val="75000"/>
                  </a:srgbClr>
                </a:solidFill>
                <a:latin typeface="Helvetica Light"/>
                <a:sym typeface="Helvetica Light"/>
              </a:rPr>
              <a:t>gp</a:t>
            </a:r>
            <a:r>
              <a:rPr lang="en-US" sz="1600" kern="0" dirty="0" smtClean="0">
                <a:solidFill>
                  <a:srgbClr val="00882B">
                    <a:lumMod val="75000"/>
                  </a:srgbClr>
                </a:solidFill>
                <a:latin typeface="Helvetica Light"/>
                <a:sym typeface="Helvetica Light"/>
              </a:rPr>
              <a:t> colors</a:t>
            </a:r>
          </a:p>
          <a:p>
            <a:pPr marL="0" marR="0" lvl="0" indent="0" algn="r" defTabSz="58420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dirty="0" smtClean="0">
                <a:solidFill>
                  <a:srgbClr val="00882B">
                    <a:lumMod val="75000"/>
                  </a:srgbClr>
                </a:solidFill>
                <a:latin typeface="Helvetica Light"/>
                <a:sym typeface="Helvetica Light"/>
              </a:rPr>
              <a:t>rotate right</a:t>
            </a:r>
          </a:p>
        </p:txBody>
      </p:sp>
    </p:spTree>
    <p:extLst>
      <p:ext uri="{BB962C8B-B14F-4D97-AF65-F5344CB8AC3E}">
        <p14:creationId xmlns:p14="http://schemas.microsoft.com/office/powerpoint/2010/main" val="413754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42472" y="272663"/>
            <a:ext cx="4086018" cy="4982382"/>
          </a:xfrm>
          <a:prstGeom prst="rect">
            <a:avLst/>
          </a:prstGeom>
        </p:spPr>
        <p:txBody>
          <a:bodyPr wrap="square" lIns="57397" tIns="28698" rIns="57397" bIns="28698">
            <a:spAutoFit/>
          </a:bodyPr>
          <a:lstStyle/>
          <a:p>
            <a:pPr algn="ctr" rtl="0" latinLnBrk="1" hangingPunct="0"/>
            <a:r>
              <a:rPr lang="en-US" sz="1600" b="1" dirty="0">
                <a:solidFill>
                  <a:srgbClr val="000000"/>
                </a:solidFill>
              </a:rPr>
              <a:t>Case 1: </a:t>
            </a:r>
            <a:r>
              <a:rPr lang="en-US" sz="1600" dirty="0">
                <a:solidFill>
                  <a:srgbClr val="000000"/>
                </a:solidFill>
              </a:rPr>
              <a:t>If </a:t>
            </a:r>
            <a:r>
              <a:rPr lang="en-US" sz="1600" dirty="0">
                <a:solidFill>
                  <a:srgbClr val="FF0000"/>
                </a:solidFill>
              </a:rPr>
              <a:t>red uncle</a:t>
            </a:r>
            <a:r>
              <a:rPr lang="en-US" sz="1600" dirty="0">
                <a:solidFill>
                  <a:srgbClr val="000000"/>
                </a:solidFill>
              </a:rPr>
              <a:t>,</a:t>
            </a:r>
          </a:p>
          <a:p>
            <a:pPr algn="ctr" rtl="0" latinLnBrk="1" hangingPunct="0"/>
            <a:r>
              <a:rPr lang="en-US" sz="1600" dirty="0">
                <a:solidFill>
                  <a:srgbClr val="000000"/>
                </a:solidFill>
              </a:rPr>
              <a:t>Re-color above </a:t>
            </a:r>
            <a:r>
              <a:rPr lang="en-US" sz="1600" dirty="0" smtClean="0">
                <a:solidFill>
                  <a:srgbClr val="000000"/>
                </a:solidFill>
              </a:rPr>
              <a:t>generations.</a:t>
            </a:r>
          </a:p>
          <a:p>
            <a:pPr algn="ctr" rtl="0" latinLnBrk="1" hangingPunct="0"/>
            <a:r>
              <a:rPr lang="en-US" sz="1600" dirty="0" smtClean="0"/>
              <a:t>Also, move problem to </a:t>
            </a:r>
            <a:r>
              <a:rPr lang="en-US" sz="1600" dirty="0" err="1" smtClean="0"/>
              <a:t>gp</a:t>
            </a:r>
            <a:r>
              <a:rPr lang="en-US" sz="1600" dirty="0" smtClean="0"/>
              <a:t>.</a:t>
            </a:r>
          </a:p>
          <a:p>
            <a:pPr algn="ctr" rtl="0" latinLnBrk="1" hangingPunct="0"/>
            <a:r>
              <a:rPr lang="en-US" sz="1600" dirty="0" smtClean="0">
                <a:solidFill>
                  <a:srgbClr val="000000"/>
                </a:solidFill>
              </a:rPr>
              <a:t>Note that y is z's uncle</a:t>
            </a:r>
          </a:p>
          <a:p>
            <a:pPr algn="ctr" rtl="0" latinLnBrk="1" hangingPunct="0"/>
            <a:endParaRPr lang="en-US" sz="1600" dirty="0" smtClean="0">
              <a:solidFill>
                <a:srgbClr val="000000"/>
              </a:solidFill>
            </a:endParaRPr>
          </a:p>
          <a:p>
            <a:pPr algn="ctr" defTabSz="366702" latinLnBrk="1" hangingPunct="0"/>
            <a:r>
              <a:rPr lang="en-US" sz="1600" b="1" dirty="0">
                <a:solidFill>
                  <a:srgbClr val="000000"/>
                </a:solidFill>
                <a:sym typeface="Helvetica Light"/>
              </a:rPr>
              <a:t>Case 2: </a:t>
            </a:r>
            <a:r>
              <a:rPr lang="en-US" sz="1600" dirty="0">
                <a:solidFill>
                  <a:srgbClr val="000000"/>
                </a:solidFill>
              </a:rPr>
              <a:t>Black uncle and</a:t>
            </a:r>
          </a:p>
          <a:p>
            <a:pPr algn="ctr" defTabSz="366702" latinLnBrk="1" hangingPunct="0"/>
            <a:r>
              <a:rPr lang="en-US" sz="1600" dirty="0">
                <a:solidFill>
                  <a:srgbClr val="000000"/>
                </a:solidFill>
                <a:sym typeface="Helvetica Light"/>
              </a:rPr>
              <a:t>Zig-Zagging </a:t>
            </a:r>
            <a:br>
              <a:rPr lang="en-US" sz="1600" dirty="0">
                <a:solidFill>
                  <a:srgbClr val="000000"/>
                </a:solidFill>
                <a:sym typeface="Helvetica Light"/>
              </a:rPr>
            </a:br>
            <a:r>
              <a:rPr lang="en-US" sz="1600" dirty="0">
                <a:solidFill>
                  <a:srgbClr val="000000"/>
                </a:solidFill>
                <a:sym typeface="Helvetica Light"/>
              </a:rPr>
              <a:t>(z is a right </a:t>
            </a:r>
            <a:r>
              <a:rPr lang="en-US" sz="1600" dirty="0" smtClean="0">
                <a:solidFill>
                  <a:srgbClr val="000000"/>
                </a:solidFill>
                <a:sym typeface="Helvetica Light"/>
              </a:rPr>
              <a:t>child </a:t>
            </a:r>
            <a:br>
              <a:rPr lang="en-US" sz="1600" dirty="0" smtClean="0">
                <a:solidFill>
                  <a:srgbClr val="000000"/>
                </a:solidFill>
                <a:sym typeface="Helvetica Light"/>
              </a:rPr>
            </a:br>
            <a:r>
              <a:rPr lang="en-US" sz="1600" dirty="0" smtClean="0">
                <a:solidFill>
                  <a:srgbClr val="000000"/>
                </a:solidFill>
                <a:sym typeface="Helvetica Light"/>
              </a:rPr>
              <a:t>and z's parent is a left child):</a:t>
            </a:r>
            <a:endParaRPr lang="en-US" sz="1600" dirty="0">
              <a:solidFill>
                <a:srgbClr val="000000"/>
              </a:solidFill>
              <a:sym typeface="Helvetica Light"/>
            </a:endParaRPr>
          </a:p>
          <a:p>
            <a:pPr algn="ctr" defTabSz="366702" latinLnBrk="1" hangingPunct="0"/>
            <a:r>
              <a:rPr lang="en-US" sz="1600" dirty="0" smtClean="0">
                <a:solidFill>
                  <a:srgbClr val="000000"/>
                </a:solidFill>
              </a:rPr>
              <a:t>Move problem to parent.  </a:t>
            </a:r>
          </a:p>
          <a:p>
            <a:pPr algn="ctr" defTabSz="366702" latinLnBrk="1" hangingPunct="0"/>
            <a:r>
              <a:rPr lang="en-US" sz="1600" dirty="0" smtClean="0">
                <a:solidFill>
                  <a:srgbClr val="000000"/>
                </a:solidFill>
              </a:rPr>
              <a:t>Rotate on parent </a:t>
            </a:r>
            <a:r>
              <a:rPr lang="en-US" sz="1600" dirty="0">
                <a:solidFill>
                  <a:srgbClr val="000000"/>
                </a:solidFill>
              </a:rPr>
              <a:t>to remove </a:t>
            </a:r>
          </a:p>
          <a:p>
            <a:pPr algn="ctr" defTabSz="366702" latinLnBrk="1" hangingPunct="0"/>
            <a:r>
              <a:rPr lang="en-US" sz="1600" dirty="0">
                <a:solidFill>
                  <a:srgbClr val="000000"/>
                </a:solidFill>
              </a:rPr>
              <a:t>zig-zag</a:t>
            </a:r>
            <a:r>
              <a:rPr lang="en-US" sz="1600" dirty="0">
                <a:solidFill>
                  <a:srgbClr val="000000"/>
                </a:solidFill>
                <a:sym typeface="Helvetica Light"/>
              </a:rPr>
              <a:t> </a:t>
            </a:r>
            <a:endParaRPr lang="en-US" sz="1600" dirty="0" smtClean="0">
              <a:solidFill>
                <a:srgbClr val="000000"/>
              </a:solidFill>
              <a:sym typeface="Helvetica Light"/>
            </a:endParaRPr>
          </a:p>
          <a:p>
            <a:pPr algn="ctr" defTabSz="366702" latinLnBrk="1" hangingPunct="0"/>
            <a:endParaRPr lang="en-US" sz="1600" dirty="0" smtClean="0">
              <a:solidFill>
                <a:srgbClr val="000000"/>
              </a:solidFill>
              <a:sym typeface="Helvetica Light"/>
            </a:endParaRPr>
          </a:p>
          <a:p>
            <a:pPr algn="ctr" defTabSz="366702" latinLnBrk="1" hangingPunct="0"/>
            <a:r>
              <a:rPr lang="en-US" sz="1600" b="1" dirty="0">
                <a:solidFill>
                  <a:srgbClr val="000000"/>
                </a:solidFill>
                <a:sym typeface="Helvetica Light"/>
              </a:rPr>
              <a:t>Case 3:</a:t>
            </a:r>
            <a:r>
              <a:rPr lang="en-US" sz="1600" dirty="0">
                <a:solidFill>
                  <a:srgbClr val="000000"/>
                </a:solidFill>
                <a:sym typeface="Helvetica Light"/>
              </a:rPr>
              <a:t> Black uncle</a:t>
            </a:r>
          </a:p>
          <a:p>
            <a:pPr algn="ctr" defTabSz="366702" latinLnBrk="1" hangingPunct="0"/>
            <a:r>
              <a:rPr lang="en-US" sz="1600" dirty="0">
                <a:solidFill>
                  <a:srgbClr val="000000"/>
                </a:solidFill>
                <a:sym typeface="Helvetica Light"/>
              </a:rPr>
              <a:t>Without zig-zag</a:t>
            </a:r>
          </a:p>
          <a:p>
            <a:pPr algn="ctr" defTabSz="366702" latinLnBrk="1" hangingPunct="0"/>
            <a:r>
              <a:rPr lang="en-US" sz="1600" dirty="0">
                <a:solidFill>
                  <a:srgbClr val="000000"/>
                </a:solidFill>
                <a:sym typeface="Helvetica Light"/>
              </a:rPr>
              <a:t>(z is a left </a:t>
            </a:r>
            <a:r>
              <a:rPr lang="en-US" sz="1600" dirty="0" smtClean="0">
                <a:solidFill>
                  <a:srgbClr val="000000"/>
                </a:solidFill>
                <a:sym typeface="Helvetica Light"/>
              </a:rPr>
              <a:t>child </a:t>
            </a:r>
            <a:br>
              <a:rPr lang="en-US" sz="1600" dirty="0" smtClean="0">
                <a:solidFill>
                  <a:srgbClr val="000000"/>
                </a:solidFill>
                <a:sym typeface="Helvetica Light"/>
              </a:rPr>
            </a:br>
            <a:r>
              <a:rPr lang="en-US" sz="1600" dirty="0" smtClean="0">
                <a:solidFill>
                  <a:srgbClr val="000000"/>
                </a:solidFill>
                <a:sym typeface="Helvetica Light"/>
              </a:rPr>
              <a:t>and z's parent is a left child):</a:t>
            </a:r>
            <a:endParaRPr lang="en-US" sz="1600" dirty="0">
              <a:solidFill>
                <a:srgbClr val="000000"/>
              </a:solidFill>
              <a:sym typeface="Helvetica Light"/>
            </a:endParaRPr>
          </a:p>
          <a:p>
            <a:pPr algn="ctr" defTabSz="366702" latinLnBrk="1" hangingPunct="0"/>
            <a:r>
              <a:rPr lang="en-US" sz="1600" dirty="0" smtClean="0">
                <a:solidFill>
                  <a:srgbClr val="000000"/>
                </a:solidFill>
              </a:rPr>
              <a:t>Recolor parent to black and </a:t>
            </a:r>
            <a:r>
              <a:rPr lang="en-US" sz="1600" dirty="0" err="1" smtClean="0">
                <a:solidFill>
                  <a:srgbClr val="000000"/>
                </a:solidFill>
              </a:rPr>
              <a:t>gp</a:t>
            </a:r>
            <a:r>
              <a:rPr lang="en-US" sz="1600" dirty="0" smtClean="0">
                <a:solidFill>
                  <a:srgbClr val="000000"/>
                </a:solidFill>
              </a:rPr>
              <a:t> to red.</a:t>
            </a:r>
            <a:endParaRPr lang="en-US" sz="1600" dirty="0">
              <a:solidFill>
                <a:srgbClr val="000000"/>
              </a:solidFill>
            </a:endParaRPr>
          </a:p>
          <a:p>
            <a:pPr algn="ctr" defTabSz="366702" latinLnBrk="1" hangingPunct="0"/>
            <a:r>
              <a:rPr lang="en-US" sz="1600" dirty="0" smtClean="0">
                <a:solidFill>
                  <a:srgbClr val="000000"/>
                </a:solidFill>
                <a:sym typeface="Helvetica Light"/>
              </a:rPr>
              <a:t>Rotate on </a:t>
            </a:r>
            <a:r>
              <a:rPr lang="en-US" sz="1600" dirty="0" err="1" smtClean="0">
                <a:solidFill>
                  <a:srgbClr val="000000"/>
                </a:solidFill>
                <a:sym typeface="Helvetica Light"/>
              </a:rPr>
              <a:t>gp</a:t>
            </a:r>
            <a:r>
              <a:rPr lang="en-US" sz="1600" dirty="0" smtClean="0">
                <a:solidFill>
                  <a:srgbClr val="000000"/>
                </a:solidFill>
                <a:sym typeface="Helvetica Light"/>
              </a:rPr>
              <a:t> </a:t>
            </a:r>
            <a:r>
              <a:rPr lang="en-US" sz="1600" dirty="0">
                <a:solidFill>
                  <a:srgbClr val="000000"/>
                </a:solidFill>
                <a:sym typeface="Helvetica Light"/>
              </a:rPr>
              <a:t>to balance</a:t>
            </a:r>
          </a:p>
          <a:p>
            <a:pPr algn="ctr" defTabSz="366702" latinLnBrk="1" hangingPunct="0"/>
            <a:r>
              <a:rPr lang="en-US" sz="1600" b="1" dirty="0">
                <a:solidFill>
                  <a:srgbClr val="000000"/>
                </a:solidFill>
              </a:rPr>
              <a:t>Terminal Case</a:t>
            </a:r>
            <a:r>
              <a:rPr lang="en-US" sz="1600" b="1" dirty="0" smtClean="0">
                <a:solidFill>
                  <a:srgbClr val="000000"/>
                </a:solidFill>
              </a:rPr>
              <a:t>!</a:t>
            </a:r>
            <a:endParaRPr lang="en-US" sz="1600" b="1" dirty="0">
              <a:solidFill>
                <a:srgbClr val="000000"/>
              </a:solidFill>
              <a:sym typeface="Helvetica Ligh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321468"/>
            <a:ext cx="4953000" cy="4730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099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18" y="-1"/>
            <a:ext cx="9121482" cy="890775"/>
          </a:xfrm>
        </p:spPr>
        <p:txBody>
          <a:bodyPr>
            <a:normAutofit/>
          </a:bodyPr>
          <a:lstStyle/>
          <a:p>
            <a:r>
              <a:rPr lang="en-US" sz="2300" dirty="0"/>
              <a:t>Another Example: Insert 15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960138" y="3959721"/>
            <a:ext cx="914517" cy="29522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1887" tIns="31887" rIns="31887" bIns="31887" numCol="1" spcCol="23915" rtlCol="0" anchor="ctr">
            <a:spAutoFit/>
          </a:bodyPr>
          <a:lstStyle/>
          <a:p>
            <a:pPr algn="ctr" defTabSz="366702" latinLnBrk="1" hangingPunct="0"/>
            <a:r>
              <a:rPr lang="en-US" sz="1500" b="1" dirty="0">
                <a:solidFill>
                  <a:srgbClr val="000000"/>
                </a:solidFill>
                <a:sym typeface="Helvetica Light"/>
              </a:rPr>
              <a:t>Case 3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63" y="890774"/>
            <a:ext cx="3817441" cy="1833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4937" y="793626"/>
            <a:ext cx="3750469" cy="1778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4518422" y="1451889"/>
            <a:ext cx="687943" cy="586461"/>
          </a:xfrm>
          <a:prstGeom prst="rightArrow">
            <a:avLst/>
          </a:prstGeom>
          <a:blipFill rotWithShape="1">
            <a:blip r:embed="rId4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1887" tIns="31887" rIns="31887" bIns="31887" numCol="1" spcCol="23915" rtlCol="0" anchor="ctr">
            <a:spAutoFit/>
          </a:bodyPr>
          <a:lstStyle/>
          <a:p>
            <a:pPr algn="ctr" defTabSz="366702" latinLnBrk="1" hangingPunct="0"/>
            <a:endParaRPr lang="en-US" sz="1500">
              <a:solidFill>
                <a:srgbClr val="FFFFFF"/>
              </a:solidFill>
              <a:sym typeface="Helvetica Light"/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8691" y="2602335"/>
            <a:ext cx="267891" cy="1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2654" y="2005138"/>
            <a:ext cx="187523" cy="161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964" y="987713"/>
            <a:ext cx="214313" cy="1848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2950" y="1471487"/>
            <a:ext cx="219183" cy="200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Down Arrow 5"/>
          <p:cNvSpPr/>
          <p:nvPr/>
        </p:nvSpPr>
        <p:spPr>
          <a:xfrm>
            <a:off x="6554391" y="2520162"/>
            <a:ext cx="340757" cy="378030"/>
          </a:xfrm>
          <a:prstGeom prst="downArrow">
            <a:avLst/>
          </a:prstGeom>
          <a:blipFill rotWithShape="1">
            <a:blip r:embed="rId4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1887" tIns="31887" rIns="31887" bIns="31887" numCol="1" spcCol="23915" rtlCol="0" anchor="ctr">
            <a:spAutoFit/>
          </a:bodyPr>
          <a:lstStyle/>
          <a:p>
            <a:pPr algn="ctr" defTabSz="366702" latinLnBrk="1" hangingPunct="0"/>
            <a:endParaRPr lang="en-US" sz="1500">
              <a:solidFill>
                <a:srgbClr val="FFFFFF"/>
              </a:solidFill>
              <a:sym typeface="Helvetica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304483" y="2561564"/>
            <a:ext cx="914517" cy="29522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1887" tIns="31887" rIns="31887" bIns="31887" numCol="1" spcCol="23915" rtlCol="0" anchor="ctr">
            <a:spAutoFit/>
          </a:bodyPr>
          <a:lstStyle/>
          <a:p>
            <a:pPr algn="ctr" defTabSz="366702" latinLnBrk="1" hangingPunct="0"/>
            <a:r>
              <a:rPr lang="en-US" sz="1500" b="1" dirty="0">
                <a:solidFill>
                  <a:srgbClr val="000000"/>
                </a:solidFill>
                <a:sym typeface="Helvetica Light"/>
              </a:rPr>
              <a:t>Case 2</a:t>
            </a:r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394" y="3082890"/>
            <a:ext cx="3911203" cy="1763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8002" y="3764618"/>
            <a:ext cx="219183" cy="200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828" y="3495972"/>
            <a:ext cx="214313" cy="1848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eft Arrow 7"/>
          <p:cNvSpPr/>
          <p:nvPr/>
        </p:nvSpPr>
        <p:spPr>
          <a:xfrm>
            <a:off x="4073425" y="4134198"/>
            <a:ext cx="687943" cy="586461"/>
          </a:xfrm>
          <a:prstGeom prst="leftArrow">
            <a:avLst/>
          </a:prstGeom>
          <a:blipFill rotWithShape="1">
            <a:blip r:embed="rId4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1887" tIns="31887" rIns="31887" bIns="31887" numCol="1" spcCol="23915" rtlCol="0" anchor="ctr">
            <a:spAutoFit/>
          </a:bodyPr>
          <a:lstStyle/>
          <a:p>
            <a:pPr algn="ctr" defTabSz="366702" latinLnBrk="1" hangingPunct="0"/>
            <a:endParaRPr lang="en-US" sz="1500">
              <a:solidFill>
                <a:srgbClr val="FFFFFF"/>
              </a:solidFill>
              <a:sym typeface="Helvetica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291848" y="1194427"/>
            <a:ext cx="914517" cy="29522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1887" tIns="31887" rIns="31887" bIns="31887" numCol="1" spcCol="23915" rtlCol="0" anchor="ctr">
            <a:spAutoFit/>
          </a:bodyPr>
          <a:lstStyle/>
          <a:p>
            <a:pPr algn="ctr" defTabSz="366702" latinLnBrk="1" hangingPunct="0"/>
            <a:r>
              <a:rPr lang="en-US" sz="1500" b="1" dirty="0">
                <a:solidFill>
                  <a:srgbClr val="000000"/>
                </a:solidFill>
                <a:sym typeface="Helvetica Light"/>
              </a:rPr>
              <a:t>Case 1</a:t>
            </a:r>
          </a:p>
        </p:txBody>
      </p:sp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711" y="3046336"/>
            <a:ext cx="3094137" cy="1436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11866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Say 10 is inserted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647527"/>
            <a:ext cx="1868537" cy="1255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143375" y="1328091"/>
            <a:ext cx="4071938" cy="160328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1887" tIns="31887" rIns="31887" bIns="31887" numCol="1" spcCol="23915" rtlCol="0" anchor="ctr">
            <a:spAutoFit/>
          </a:bodyPr>
          <a:lstStyle/>
          <a:p>
            <a:pPr algn="ctr" defTabSz="366702" latinLnBrk="1" hangingPunct="0"/>
            <a:r>
              <a:rPr lang="en-US" sz="2300" dirty="0">
                <a:solidFill>
                  <a:srgbClr val="000000"/>
                </a:solidFill>
                <a:sym typeface="Helvetica Light"/>
              </a:rPr>
              <a:t>What case is this?</a:t>
            </a:r>
          </a:p>
          <a:p>
            <a:pPr algn="ctr" defTabSz="366702" latinLnBrk="1" hangingPunct="0"/>
            <a:endParaRPr lang="en-US" dirty="0">
              <a:solidFill>
                <a:srgbClr val="000000"/>
              </a:solidFill>
            </a:endParaRPr>
          </a:p>
          <a:p>
            <a:pPr algn="ctr" defTabSz="366702" latinLnBrk="1" hangingPunct="0"/>
            <a:endParaRPr lang="en-US" sz="2300" dirty="0">
              <a:solidFill>
                <a:srgbClr val="000000"/>
              </a:solidFill>
              <a:sym typeface="Helvetica Light"/>
            </a:endParaRPr>
          </a:p>
          <a:p>
            <a:pPr algn="ctr" defTabSz="366702" latinLnBrk="1" hangingPunct="0"/>
            <a:r>
              <a:rPr lang="en-US" dirty="0" smtClean="0">
                <a:solidFill>
                  <a:srgbClr val="000000"/>
                </a:solidFill>
              </a:rPr>
              <a:t>What is the resulting tree</a:t>
            </a:r>
          </a:p>
          <a:p>
            <a:pPr algn="ctr" defTabSz="366702" latinLnBrk="1" hangingPunct="0"/>
            <a:r>
              <a:rPr lang="en-US" dirty="0" smtClean="0">
                <a:solidFill>
                  <a:srgbClr val="000000"/>
                </a:solidFill>
              </a:rPr>
              <a:t>After the fix-up procedure?</a:t>
            </a:r>
          </a:p>
        </p:txBody>
      </p:sp>
      <p:sp>
        <p:nvSpPr>
          <p:cNvPr id="5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6703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is a new node set to red and not black?</a:t>
            </a:r>
          </a:p>
          <a:p>
            <a:r>
              <a:rPr lang="en-US" dirty="0"/>
              <a:t>Show the red-black trees that result after successively inserting the keys </a:t>
            </a:r>
            <a:r>
              <a:rPr lang="en-US" dirty="0" smtClean="0"/>
              <a:t>41, 38, 31, 12, 19, </a:t>
            </a:r>
            <a:r>
              <a:rPr lang="en-US" dirty="0"/>
              <a:t>8 into an initially empty red-black tree.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20000" y="13716"/>
            <a:ext cx="1066800" cy="246888"/>
          </a:xfrm>
        </p:spPr>
        <p:txBody>
          <a:bodyPr/>
          <a:lstStyle/>
          <a:p>
            <a:fld id="{B16321D1-DD73-400D-81F2-682B62F766C9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6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Delete a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How does it differ from BST Transplant?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27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74" t="46437" r="26200" b="18436"/>
          <a:stretch/>
        </p:blipFill>
        <p:spPr bwMode="auto">
          <a:xfrm>
            <a:off x="533400" y="1200150"/>
            <a:ext cx="3632662" cy="2685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29155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Delete a node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28</a:t>
            </a:fld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71" t="21169" r="31512" b="10689"/>
          <a:stretch/>
        </p:blipFill>
        <p:spPr bwMode="auto">
          <a:xfrm>
            <a:off x="4191000" y="438150"/>
            <a:ext cx="3814946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19329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29</a:t>
            </a:fld>
            <a:endParaRPr lang="en-US" dirty="0"/>
          </a:p>
        </p:txBody>
      </p:sp>
      <p:pic>
        <p:nvPicPr>
          <p:cNvPr id="5124" name="Picture 4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1" t="17629" r="21374" b="11131"/>
          <a:stretch/>
        </p:blipFill>
        <p:spPr bwMode="auto">
          <a:xfrm>
            <a:off x="3368984" y="237595"/>
            <a:ext cx="5761529" cy="4869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8932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Red-Black Tree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Every node is either </a:t>
            </a:r>
            <a:r>
              <a:rPr lang="en-US" dirty="0">
                <a:solidFill>
                  <a:srgbClr val="FF0000"/>
                </a:solidFill>
              </a:rPr>
              <a:t>red</a:t>
            </a:r>
            <a:r>
              <a:rPr lang="en-US" dirty="0"/>
              <a:t> or black.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root is black.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Every leaf is NIL and black.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If a node is </a:t>
            </a:r>
            <a:r>
              <a:rPr lang="en-US" dirty="0">
                <a:solidFill>
                  <a:srgbClr val="FF0000"/>
                </a:solidFill>
              </a:rPr>
              <a:t>red</a:t>
            </a:r>
            <a:r>
              <a:rPr lang="en-US" dirty="0"/>
              <a:t> then both its children are black.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For each node, all simple paths to its descendant leaves have the same number of black nodes.</a:t>
            </a:r>
          </a:p>
          <a:p>
            <a:pPr lvl="2"/>
            <a:r>
              <a:rPr lang="en-US" dirty="0"/>
              <a:t>This number defines the black height of a node x, </a:t>
            </a:r>
            <a:r>
              <a:rPr lang="en-US" dirty="0" err="1"/>
              <a:t>bh</a:t>
            </a:r>
            <a:r>
              <a:rPr lang="en-US" dirty="0"/>
              <a:t>(x).</a:t>
            </a:r>
          </a:p>
          <a:p>
            <a:pPr lvl="2"/>
            <a:r>
              <a:rPr lang="en-US" dirty="0"/>
              <a:t>By the previous property, </a:t>
            </a:r>
            <a:r>
              <a:rPr lang="en-US" dirty="0" err="1"/>
              <a:t>bh</a:t>
            </a:r>
            <a:r>
              <a:rPr lang="en-US" dirty="0"/>
              <a:t>(x) ≥ h(x)/2</a:t>
            </a:r>
          </a:p>
          <a:p>
            <a:endParaRPr lang="en-US" dirty="0"/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152432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1: Sibling is 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30</a:t>
            </a:fld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t="20727" r="4975" b="14671"/>
          <a:stretch/>
        </p:blipFill>
        <p:spPr bwMode="auto">
          <a:xfrm>
            <a:off x="1219200" y="1091904"/>
            <a:ext cx="7736721" cy="3842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43378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Case 2: Black sibling + 2 black children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31</a:t>
            </a:fld>
            <a:endParaRPr lang="en-US" dirty="0"/>
          </a:p>
        </p:txBody>
      </p:sp>
      <p:pic>
        <p:nvPicPr>
          <p:cNvPr id="7171" name="Picture 3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06" t="13648" r="1694" b="4493"/>
          <a:stretch/>
        </p:blipFill>
        <p:spPr bwMode="auto">
          <a:xfrm>
            <a:off x="2172817" y="1123950"/>
            <a:ext cx="6594229" cy="401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61706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32</a:t>
            </a:fld>
            <a:endParaRPr lang="en-US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3" t="12542" r="3185" b="21972"/>
          <a:stretch/>
        </p:blipFill>
        <p:spPr bwMode="auto">
          <a:xfrm>
            <a:off x="466571" y="1200151"/>
            <a:ext cx="759940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22492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33</a:t>
            </a:fld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9" t="12320" r="6465" b="5600"/>
          <a:stretch/>
        </p:blipFill>
        <p:spPr bwMode="auto">
          <a:xfrm>
            <a:off x="1387949" y="1179234"/>
            <a:ext cx="6308251" cy="3907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40123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Cases 5-8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Cases 1-4 happened when x was a left child</a:t>
            </a:r>
          </a:p>
          <a:p>
            <a:r>
              <a:rPr lang="en-US" dirty="0" smtClean="0"/>
              <a:t>Cases 1-8 are symmetrical when x is a right child.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2785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that a node x is inserted into a red-black tree with RB-INSERT and </a:t>
            </a:r>
            <a:r>
              <a:rPr lang="en-US" dirty="0" smtClean="0"/>
              <a:t>then is </a:t>
            </a:r>
            <a:r>
              <a:rPr lang="en-US" dirty="0"/>
              <a:t>immediately deleted with RB-DELETE. Is the </a:t>
            </a:r>
            <a:r>
              <a:rPr lang="en-US" dirty="0" smtClean="0"/>
              <a:t>resulting </a:t>
            </a:r>
            <a:r>
              <a:rPr lang="en-US" dirty="0"/>
              <a:t>red-black tree the </a:t>
            </a:r>
            <a:r>
              <a:rPr lang="en-US" dirty="0" smtClean="0"/>
              <a:t>same as </a:t>
            </a:r>
            <a:r>
              <a:rPr lang="en-US" dirty="0"/>
              <a:t>the initial red-black tree? Justify your answer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(answer in </a:t>
            </a:r>
            <a:r>
              <a:rPr lang="en-US" smtClean="0"/>
              <a:t>next slide)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3435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36</a:t>
            </a:fld>
            <a:endParaRPr 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0" t="31126" r="14963" b="15114"/>
          <a:stretch/>
        </p:blipFill>
        <p:spPr bwMode="auto">
          <a:xfrm>
            <a:off x="685800" y="1276350"/>
            <a:ext cx="7463865" cy="3716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33428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RBex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9432" y="977"/>
            <a:ext cx="6485137" cy="514154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321D1-DD73-400D-81F2-682B62F766C9}" type="slidenum">
              <a:rPr lang="en-US" smtClean="0"/>
              <a:t>4</a:t>
            </a:fld>
            <a:endParaRPr lang="en-US"/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7772400" y="166116"/>
            <a:ext cx="1066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370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Height and Black Height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200150"/>
            <a:ext cx="3196715" cy="3657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Height: number of edges in longest path to a leaf</a:t>
            </a:r>
          </a:p>
          <a:p>
            <a:r>
              <a:rPr lang="en-US" dirty="0" smtClean="0"/>
              <a:t>Black Height: number </a:t>
            </a:r>
            <a:r>
              <a:rPr lang="en-US" dirty="0"/>
              <a:t>of black nodes (including </a:t>
            </a:r>
            <a:r>
              <a:rPr lang="en-US" dirty="0" err="1" smtClean="0"/>
              <a:t>T.nil</a:t>
            </a:r>
            <a:r>
              <a:rPr lang="en-US" dirty="0" smtClean="0"/>
              <a:t>) on </a:t>
            </a:r>
            <a:r>
              <a:rPr lang="en-US" dirty="0"/>
              <a:t>the path from x to leaf, not counting </a:t>
            </a:r>
            <a:r>
              <a:rPr lang="en-US" dirty="0" smtClean="0"/>
              <a:t>x (see property 5)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72" t="22115" r="24939" b="15558"/>
          <a:stretch/>
        </p:blipFill>
        <p:spPr bwMode="auto">
          <a:xfrm>
            <a:off x="3653915" y="1123950"/>
            <a:ext cx="5483839" cy="3582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08261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Red-black tree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Any node with height h has </a:t>
            </a:r>
            <a:r>
              <a:rPr lang="en-US" dirty="0" smtClean="0"/>
              <a:t>black-height, </a:t>
            </a:r>
            <a:r>
              <a:rPr lang="en-US" dirty="0" err="1" smtClean="0"/>
              <a:t>bh</a:t>
            </a:r>
            <a:r>
              <a:rPr lang="en-US" dirty="0" smtClean="0"/>
              <a:t>(x) ≥ h/2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Proof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/>
              <a:t>Property 4: If a node is red then both its children are black.</a:t>
            </a:r>
          </a:p>
          <a:p>
            <a:pPr marL="0" indent="0">
              <a:buNone/>
            </a:pPr>
            <a:r>
              <a:rPr lang="en-US" dirty="0" smtClean="0"/>
              <a:t>This means that each red node must be followed by a black node. The reverse is not necessarily true.</a:t>
            </a:r>
          </a:p>
          <a:p>
            <a:pPr marL="0" indent="0">
              <a:buNone/>
            </a:pPr>
            <a:r>
              <a:rPr lang="en-US" dirty="0" smtClean="0"/>
              <a:t>Therefore, ≤ h/2 </a:t>
            </a:r>
            <a:r>
              <a:rPr lang="en-US" dirty="0"/>
              <a:t>nodes on the path from the node to a leaf are red</a:t>
            </a:r>
            <a:r>
              <a:rPr lang="en-US" dirty="0" smtClean="0"/>
              <a:t>. Hence ≥ h/2 nodes are </a:t>
            </a:r>
            <a:r>
              <a:rPr lang="en-US" dirty="0"/>
              <a:t>black.</a:t>
            </a:r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8621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348367">
              <a:defRPr sz="1800"/>
            </a:pPr>
            <a:r>
              <a:rPr sz="4800" dirty="0"/>
              <a:t>Let’s show: T(x) ≥ 2</a:t>
            </a:r>
            <a:r>
              <a:rPr sz="4800" baseline="31999" dirty="0"/>
              <a:t>bh(x)</a:t>
            </a:r>
            <a:r>
              <a:rPr sz="4800" dirty="0"/>
              <a:t> -1</a:t>
            </a:r>
          </a:p>
        </p:txBody>
      </p:sp>
      <p:sp>
        <p:nvSpPr>
          <p:cNvPr id="50" name="Shape 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0" indent="0" defTabSz="315364">
              <a:spcBef>
                <a:spcPts val="1800"/>
              </a:spcBef>
              <a:buNone/>
              <a:defRPr sz="1800"/>
            </a:pPr>
            <a:r>
              <a:rPr lang="en-US" sz="1900" dirty="0" smtClean="0"/>
              <a:t>The subtree rooted at any node </a:t>
            </a:r>
            <a:r>
              <a:rPr lang="en-US" sz="1900" dirty="0"/>
              <a:t>x </a:t>
            </a:r>
            <a:r>
              <a:rPr lang="en-US" sz="1900" dirty="0" smtClean="0"/>
              <a:t>has ≥ </a:t>
            </a:r>
            <a:r>
              <a:rPr lang="en-US" sz="1900" dirty="0"/>
              <a:t>2</a:t>
            </a:r>
            <a:r>
              <a:rPr lang="en-US" sz="1900" baseline="30000" dirty="0"/>
              <a:t>bh(x)</a:t>
            </a:r>
            <a:r>
              <a:rPr lang="en-US" sz="1900" dirty="0"/>
              <a:t> -</a:t>
            </a:r>
            <a:r>
              <a:rPr lang="en-US" sz="1900" dirty="0" smtClean="0"/>
              <a:t>1 internal nodes</a:t>
            </a:r>
          </a:p>
          <a:p>
            <a:pPr marL="239951" indent="-239951" defTabSz="315364">
              <a:spcBef>
                <a:spcPts val="1800"/>
              </a:spcBef>
              <a:defRPr sz="1800"/>
            </a:pPr>
            <a:r>
              <a:rPr sz="1900" dirty="0" smtClean="0"/>
              <a:t>We </a:t>
            </a:r>
            <a:r>
              <a:rPr sz="1900" dirty="0"/>
              <a:t>prove by induction on the height, namely h(x).</a:t>
            </a:r>
          </a:p>
          <a:p>
            <a:pPr marL="239951" indent="-239951" defTabSz="315364">
              <a:spcBef>
                <a:spcPts val="1800"/>
              </a:spcBef>
              <a:defRPr sz="1800"/>
            </a:pPr>
            <a:r>
              <a:rPr sz="1900" dirty="0"/>
              <a:t>Base: When h(x) == 0, x must be a leaf, thus having </a:t>
            </a:r>
            <a:r>
              <a:rPr lang="en-US" sz="1900" dirty="0" smtClean="0"/>
              <a:t>0 </a:t>
            </a:r>
            <a:r>
              <a:rPr lang="en-US" sz="1900" smtClean="0"/>
              <a:t>black height </a:t>
            </a:r>
            <a:r>
              <a:rPr lang="en-US" sz="1900" dirty="0" smtClean="0"/>
              <a:t>and </a:t>
            </a:r>
            <a:r>
              <a:rPr lang="en-US" sz="1900" smtClean="0"/>
              <a:t>1 =</a:t>
            </a:r>
            <a:r>
              <a:rPr sz="1900" smtClean="0"/>
              <a:t> </a:t>
            </a:r>
            <a:r>
              <a:rPr sz="1900" dirty="0"/>
              <a:t>T(x).  </a:t>
            </a:r>
            <a:endParaRPr lang="en-US" sz="1900" dirty="0" smtClean="0"/>
          </a:p>
          <a:p>
            <a:pPr marL="514271" lvl="1" indent="-239951" defTabSz="315364">
              <a:spcBef>
                <a:spcPts val="1800"/>
              </a:spcBef>
              <a:defRPr sz="1800"/>
            </a:pPr>
            <a:r>
              <a:rPr lang="en-US" sz="1500" dirty="0" smtClean="0"/>
              <a:t>Note</a:t>
            </a:r>
            <a:r>
              <a:rPr lang="en-US" sz="1500" dirty="0"/>
              <a:t>:</a:t>
            </a:r>
            <a:r>
              <a:rPr sz="1500" dirty="0" smtClean="0"/>
              <a:t> </a:t>
            </a:r>
            <a:r>
              <a:rPr lang="en-US" sz="1500" dirty="0"/>
              <a:t>1</a:t>
            </a:r>
            <a:r>
              <a:rPr sz="1500" dirty="0" smtClean="0"/>
              <a:t> </a:t>
            </a:r>
            <a:r>
              <a:rPr sz="1500" dirty="0"/>
              <a:t>≥ 2</a:t>
            </a:r>
            <a:r>
              <a:rPr sz="1500" baseline="31999" dirty="0"/>
              <a:t>0</a:t>
            </a:r>
            <a:r>
              <a:rPr sz="1500" dirty="0"/>
              <a:t>-1 = 1-1 = 0 is </a:t>
            </a:r>
            <a:r>
              <a:rPr sz="1500" b="1" dirty="0">
                <a:latin typeface="Helvetica"/>
                <a:ea typeface="Helvetica"/>
                <a:cs typeface="Helvetica"/>
                <a:sym typeface="Helvetica"/>
              </a:rPr>
              <a:t>true</a:t>
            </a:r>
            <a:r>
              <a:rPr sz="1500" dirty="0"/>
              <a:t>.</a:t>
            </a:r>
          </a:p>
          <a:p>
            <a:pPr marL="239951" indent="-239951" defTabSz="315364">
              <a:spcBef>
                <a:spcPts val="1800"/>
              </a:spcBef>
              <a:defRPr sz="1800"/>
            </a:pPr>
            <a:r>
              <a:rPr sz="1900" dirty="0"/>
              <a:t>Inductive case: </a:t>
            </a:r>
            <a:r>
              <a:rPr sz="1900" dirty="0" smtClean="0"/>
              <a:t>For </a:t>
            </a:r>
            <a:r>
              <a:rPr sz="1900" dirty="0"/>
              <a:t>h(x) &gt; 0, x must be an internal node with 2 children, say y and z.  </a:t>
            </a:r>
            <a:r>
              <a:rPr sz="1900" dirty="0" err="1"/>
              <a:t>bh</a:t>
            </a:r>
            <a:r>
              <a:rPr sz="1900" dirty="0"/>
              <a:t>(y) and </a:t>
            </a:r>
            <a:r>
              <a:rPr sz="1900" dirty="0" err="1"/>
              <a:t>bh</a:t>
            </a:r>
            <a:r>
              <a:rPr sz="1900" dirty="0"/>
              <a:t>(z) are either </a:t>
            </a:r>
            <a:r>
              <a:rPr sz="1900" dirty="0" err="1"/>
              <a:t>bh</a:t>
            </a:r>
            <a:r>
              <a:rPr sz="1900" dirty="0"/>
              <a:t>(x</a:t>
            </a:r>
            <a:r>
              <a:rPr sz="1900" dirty="0" smtClean="0"/>
              <a:t>)</a:t>
            </a:r>
            <a:r>
              <a:rPr lang="en-US" sz="1900" dirty="0" smtClean="0"/>
              <a:t> (child is red)</a:t>
            </a:r>
            <a:r>
              <a:rPr sz="1900" dirty="0" smtClean="0"/>
              <a:t> </a:t>
            </a:r>
            <a:r>
              <a:rPr sz="1900" dirty="0"/>
              <a:t>or </a:t>
            </a:r>
            <a:r>
              <a:rPr sz="1900" dirty="0" err="1"/>
              <a:t>bh</a:t>
            </a:r>
            <a:r>
              <a:rPr sz="1900" dirty="0"/>
              <a:t>(x)-</a:t>
            </a:r>
            <a:r>
              <a:rPr sz="1900" dirty="0" smtClean="0"/>
              <a:t>1</a:t>
            </a:r>
            <a:r>
              <a:rPr lang="en-US" sz="1900" dirty="0" smtClean="0"/>
              <a:t> (child is black)</a:t>
            </a:r>
            <a:r>
              <a:rPr sz="1900" dirty="0" smtClean="0"/>
              <a:t>.  </a:t>
            </a:r>
            <a:r>
              <a:rPr sz="1900" dirty="0"/>
              <a:t>Either way, their height is h(x)-1, so apply the </a:t>
            </a:r>
            <a:r>
              <a:rPr sz="1900" b="1" dirty="0">
                <a:latin typeface="Helvetica"/>
                <a:ea typeface="Helvetica"/>
                <a:cs typeface="Helvetica"/>
                <a:sym typeface="Helvetica"/>
              </a:rPr>
              <a:t>inductive hypothesis</a:t>
            </a:r>
            <a:r>
              <a:rPr sz="1900" dirty="0"/>
              <a:t> on both y and z:</a:t>
            </a:r>
          </a:p>
          <a:p>
            <a:pPr marL="479902" lvl="1" indent="-239951" defTabSz="315364">
              <a:spcBef>
                <a:spcPts val="1800"/>
              </a:spcBef>
              <a:defRPr sz="1800"/>
            </a:pPr>
            <a:r>
              <a:rPr sz="1900" dirty="0"/>
              <a:t>T(y) ≥ 2</a:t>
            </a:r>
            <a:r>
              <a:rPr sz="1900" baseline="31999" dirty="0"/>
              <a:t>bh(x)-1</a:t>
            </a:r>
            <a:r>
              <a:rPr sz="1900" dirty="0"/>
              <a:t> -1, and T(z) ≥ 2</a:t>
            </a:r>
            <a:r>
              <a:rPr sz="1900" baseline="31999" dirty="0"/>
              <a:t>bh(x)-1</a:t>
            </a:r>
            <a:r>
              <a:rPr sz="1900" dirty="0"/>
              <a:t> -</a:t>
            </a:r>
            <a:r>
              <a:rPr sz="1900" dirty="0" smtClean="0"/>
              <a:t>1</a:t>
            </a:r>
            <a:endParaRPr sz="1900" dirty="0"/>
          </a:p>
          <a:p>
            <a:pPr marL="479902" lvl="1" indent="-239951" defTabSz="315364">
              <a:spcBef>
                <a:spcPts val="1800"/>
              </a:spcBef>
              <a:defRPr sz="1800"/>
            </a:pPr>
            <a:r>
              <a:rPr sz="1900" dirty="0"/>
              <a:t>T(x) = T(y)+T(z</a:t>
            </a:r>
            <a:r>
              <a:rPr sz="1900" dirty="0" smtClean="0"/>
              <a:t>)</a:t>
            </a:r>
            <a:r>
              <a:rPr lang="en-US" sz="1900" dirty="0" smtClean="0"/>
              <a:t> + 1</a:t>
            </a:r>
            <a:r>
              <a:rPr sz="1900" dirty="0" smtClean="0"/>
              <a:t> </a:t>
            </a:r>
            <a:r>
              <a:rPr sz="1900" dirty="0"/>
              <a:t>≥ 2</a:t>
            </a:r>
            <a:r>
              <a:rPr sz="1900" baseline="31999" dirty="0"/>
              <a:t>bh(x)-1</a:t>
            </a:r>
            <a:r>
              <a:rPr sz="1900" dirty="0"/>
              <a:t> -1 + 2</a:t>
            </a:r>
            <a:r>
              <a:rPr sz="1900" baseline="31999" dirty="0"/>
              <a:t>bh(x)-1</a:t>
            </a:r>
            <a:r>
              <a:rPr sz="1900" dirty="0"/>
              <a:t> -1 </a:t>
            </a:r>
            <a:r>
              <a:rPr lang="en-US" sz="1900" dirty="0" smtClean="0"/>
              <a:t>+ 1  // 2 child trees + node x</a:t>
            </a:r>
          </a:p>
          <a:p>
            <a:pPr marL="239951" lvl="1" indent="0" defTabSz="315364">
              <a:spcBef>
                <a:spcPts val="1800"/>
              </a:spcBef>
              <a:buNone/>
              <a:defRPr sz="1800"/>
            </a:pPr>
            <a:r>
              <a:rPr lang="en-US" sz="1900" dirty="0"/>
              <a:t> </a:t>
            </a:r>
            <a:r>
              <a:rPr lang="en-US" sz="1900" dirty="0" smtClean="0"/>
              <a:t>           </a:t>
            </a:r>
            <a:r>
              <a:rPr sz="1900" dirty="0" smtClean="0"/>
              <a:t>= </a:t>
            </a:r>
            <a:r>
              <a:rPr lang="en-US" sz="1900" dirty="0" smtClean="0"/>
              <a:t>2(</a:t>
            </a:r>
            <a:r>
              <a:rPr sz="1900" dirty="0" smtClean="0"/>
              <a:t>2</a:t>
            </a:r>
            <a:r>
              <a:rPr sz="1900" baseline="31999" dirty="0" smtClean="0"/>
              <a:t>bh(x</a:t>
            </a:r>
            <a:r>
              <a:rPr lang="en-US" sz="1900" baseline="31999" dirty="0" smtClean="0"/>
              <a:t>)-1</a:t>
            </a:r>
            <a:r>
              <a:rPr sz="1900" dirty="0" smtClean="0"/>
              <a:t> </a:t>
            </a:r>
            <a:r>
              <a:rPr sz="1900" dirty="0"/>
              <a:t>-</a:t>
            </a:r>
            <a:r>
              <a:rPr sz="1900" dirty="0" smtClean="0"/>
              <a:t>1</a:t>
            </a:r>
            <a:r>
              <a:rPr lang="en-US" sz="1900" dirty="0" smtClean="0"/>
              <a:t>) + </a:t>
            </a:r>
            <a:r>
              <a:rPr lang="en-US" sz="1900" dirty="0"/>
              <a:t>1 ≥ </a:t>
            </a:r>
            <a:r>
              <a:rPr lang="en-US" sz="1900" dirty="0" smtClean="0"/>
              <a:t>2</a:t>
            </a:r>
            <a:r>
              <a:rPr lang="en-US" sz="1900" baseline="31999" dirty="0" smtClean="0"/>
              <a:t>bh(x)</a:t>
            </a:r>
            <a:r>
              <a:rPr lang="en-US" sz="1900" dirty="0" smtClean="0"/>
              <a:t> </a:t>
            </a:r>
            <a:r>
              <a:rPr lang="en-US" sz="1900" dirty="0"/>
              <a:t>-1</a:t>
            </a:r>
            <a:endParaRPr sz="1900" dirty="0"/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91593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R-B </a:t>
            </a:r>
            <a:r>
              <a:rPr lang="en-US" dirty="0"/>
              <a:t>Tree height ≤ 2 </a:t>
            </a:r>
            <a:r>
              <a:rPr lang="en-US" dirty="0" err="1" smtClean="0"/>
              <a:t>lg</a:t>
            </a:r>
            <a:r>
              <a:rPr lang="en-US" dirty="0" smtClean="0"/>
              <a:t>(n+1)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sz="1800"/>
            </a:pPr>
            <a:r>
              <a:rPr lang="en-US" sz="2700" dirty="0" smtClean="0"/>
              <a:t>T(x</a:t>
            </a:r>
            <a:r>
              <a:rPr lang="en-US" sz="2700" dirty="0"/>
              <a:t>) ≥ 2</a:t>
            </a:r>
            <a:r>
              <a:rPr lang="en-US" sz="2700" baseline="31999" dirty="0"/>
              <a:t>bh(x)</a:t>
            </a:r>
            <a:r>
              <a:rPr lang="en-US" sz="2700" dirty="0"/>
              <a:t> -1 </a:t>
            </a:r>
            <a:r>
              <a:rPr lang="en-US" sz="2700" dirty="0" smtClean="0"/>
              <a:t>(</a:t>
            </a:r>
            <a:r>
              <a:rPr lang="en-US" sz="2700" dirty="0" smtClean="0">
                <a:latin typeface="Helvetica"/>
                <a:cs typeface="Helvetica"/>
                <a:sym typeface="Helvetica"/>
              </a:rPr>
              <a:t>shown previously</a:t>
            </a:r>
            <a:r>
              <a:rPr lang="en-US" sz="2700" dirty="0" smtClean="0"/>
              <a:t>).</a:t>
            </a:r>
            <a:endParaRPr lang="en-US" sz="2700" dirty="0"/>
          </a:p>
          <a:p>
            <a:pPr>
              <a:defRPr sz="1800"/>
            </a:pPr>
            <a:r>
              <a:rPr lang="en-US" sz="2300" dirty="0" smtClean="0"/>
              <a:t>Recall that </a:t>
            </a:r>
            <a:r>
              <a:rPr lang="en-US" sz="2300" dirty="0" err="1" smtClean="0"/>
              <a:t>bh</a:t>
            </a:r>
            <a:r>
              <a:rPr lang="en-US" sz="2300" dirty="0" smtClean="0"/>
              <a:t>(x</a:t>
            </a:r>
            <a:r>
              <a:rPr lang="en-US" sz="2300" dirty="0"/>
              <a:t>) ≥ h(x)/2 so that</a:t>
            </a:r>
          </a:p>
          <a:p>
            <a:pPr lvl="1">
              <a:defRPr sz="1800"/>
            </a:pPr>
            <a:r>
              <a:rPr lang="en-US" sz="2300" dirty="0"/>
              <a:t>T(x) ≥ 2</a:t>
            </a:r>
            <a:r>
              <a:rPr lang="en-US" sz="2300" baseline="31999" dirty="0"/>
              <a:t>h(x)/2</a:t>
            </a:r>
            <a:r>
              <a:rPr lang="en-US" sz="2300" dirty="0"/>
              <a:t> -1</a:t>
            </a:r>
          </a:p>
          <a:p>
            <a:pPr lvl="0">
              <a:defRPr sz="1800"/>
            </a:pPr>
            <a:r>
              <a:rPr lang="en-US" sz="2300" dirty="0"/>
              <a:t>Therefore, taking x to be the root r, so that T(r) = n, we get</a:t>
            </a:r>
          </a:p>
          <a:p>
            <a:pPr lvl="1">
              <a:defRPr sz="1800"/>
            </a:pPr>
            <a:r>
              <a:rPr lang="en-US" sz="2300" dirty="0"/>
              <a:t>n ≥ 2</a:t>
            </a:r>
            <a:r>
              <a:rPr lang="en-US" sz="2300" baseline="31999" dirty="0"/>
              <a:t>h(x)/2</a:t>
            </a:r>
            <a:r>
              <a:rPr lang="en-US" sz="2300" dirty="0"/>
              <a:t> -1 which implies that 2</a:t>
            </a:r>
            <a:r>
              <a:rPr lang="en-US" sz="2300" baseline="31999" dirty="0"/>
              <a:t>h(x)/2</a:t>
            </a:r>
            <a:r>
              <a:rPr lang="en-US" sz="2300" dirty="0"/>
              <a:t> ≤ n+1 so that</a:t>
            </a:r>
          </a:p>
          <a:p>
            <a:pPr lvl="1">
              <a:defRPr sz="1800"/>
            </a:pPr>
            <a:r>
              <a:rPr lang="en-US" sz="2300" dirty="0"/>
              <a:t>Taking logs on both sides, h(x) ≤ 2 log(n+1).</a:t>
            </a:r>
          </a:p>
          <a:p>
            <a:endParaRPr lang="en-US" dirty="0"/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67708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Draw </a:t>
            </a:r>
            <a:r>
              <a:rPr lang="en-US" dirty="0"/>
              <a:t>the complete binary search tree of height 3 </a:t>
            </a:r>
            <a:r>
              <a:rPr lang="en-US" dirty="0" smtClean="0"/>
              <a:t>on the </a:t>
            </a:r>
            <a:r>
              <a:rPr lang="en-US" dirty="0"/>
              <a:t>keys </a:t>
            </a:r>
            <a:r>
              <a:rPr lang="en-US" dirty="0" smtClean="0"/>
              <a:t>{1,2,…,15}. </a:t>
            </a:r>
            <a:r>
              <a:rPr lang="en-US" dirty="0"/>
              <a:t>Add the NIL leaves and color the nodes in three </a:t>
            </a:r>
            <a:r>
              <a:rPr lang="en-US" dirty="0" smtClean="0"/>
              <a:t>different ways </a:t>
            </a:r>
            <a:r>
              <a:rPr lang="en-US" dirty="0"/>
              <a:t>such that the black-heights of the resulting red-black trees are 2, 3, and 4.</a:t>
            </a:r>
          </a:p>
        </p:txBody>
      </p:sp>
      <p:sp>
        <p:nvSpPr>
          <p:cNvPr id="4" name="Slide Number Placeholder 3"/>
          <p:cNvSpPr txBox="1">
            <a:spLocks/>
          </p:cNvSpPr>
          <p:nvPr/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6321D1-DD73-400D-81F2-682B62F766C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82941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1685</TotalTime>
  <Words>1592</Words>
  <Application>Microsoft Office PowerPoint</Application>
  <PresentationFormat>On-screen Show (16:9)</PresentationFormat>
  <Paragraphs>262</Paragraphs>
  <Slides>36</Slides>
  <Notes>13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Clarity</vt:lpstr>
      <vt:lpstr>red-black trees</vt:lpstr>
      <vt:lpstr>Red-Black Trees</vt:lpstr>
      <vt:lpstr>Red-Black Tree Properties</vt:lpstr>
      <vt:lpstr>PowerPoint Presentation</vt:lpstr>
      <vt:lpstr>Height and Black Height</vt:lpstr>
      <vt:lpstr>Red-black tree properties</vt:lpstr>
      <vt:lpstr>Let’s show: T(x) ≥ 2bh(x) -1</vt:lpstr>
      <vt:lpstr>R-B Tree height ≤ 2 lg(n+1)</vt:lpstr>
      <vt:lpstr>Interview Questions</vt:lpstr>
      <vt:lpstr>Solution</vt:lpstr>
      <vt:lpstr>Interview Questions</vt:lpstr>
      <vt:lpstr>Interview Questions</vt:lpstr>
      <vt:lpstr>Rotations of trees</vt:lpstr>
      <vt:lpstr>Rotation of Trees</vt:lpstr>
      <vt:lpstr>PowerPoint Presentation</vt:lpstr>
      <vt:lpstr>Rotations</vt:lpstr>
      <vt:lpstr>Left-Rotate</vt:lpstr>
      <vt:lpstr>Interview Questions</vt:lpstr>
      <vt:lpstr>Insertion and deletion</vt:lpstr>
      <vt:lpstr>R-B Insertion</vt:lpstr>
      <vt:lpstr>PowerPoint Presentation</vt:lpstr>
      <vt:lpstr>PowerPoint Presentation</vt:lpstr>
      <vt:lpstr>PowerPoint Presentation</vt:lpstr>
      <vt:lpstr>Another Example: Insert 15</vt:lpstr>
      <vt:lpstr>Say 10 is inserted</vt:lpstr>
      <vt:lpstr>Interview Questions</vt:lpstr>
      <vt:lpstr>Delete a node</vt:lpstr>
      <vt:lpstr>Delete a node</vt:lpstr>
      <vt:lpstr>Fixup</vt:lpstr>
      <vt:lpstr>Case 1: Sibling is red</vt:lpstr>
      <vt:lpstr>Case 2: Black sibling + 2 black children</vt:lpstr>
      <vt:lpstr>Case 3</vt:lpstr>
      <vt:lpstr>Case 4</vt:lpstr>
      <vt:lpstr>Cases 5-8</vt:lpstr>
      <vt:lpstr>Interview Question</vt:lpstr>
      <vt:lpstr>Solution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red-black trees</dc:title>
  <dc:creator>John</dc:creator>
  <cp:lastModifiedBy>ITS</cp:lastModifiedBy>
  <cp:revision>62</cp:revision>
  <dcterms:created xsi:type="dcterms:W3CDTF">2015-12-27T16:04:00Z</dcterms:created>
  <dcterms:modified xsi:type="dcterms:W3CDTF">2016-01-29T17:40:33Z</dcterms:modified>
</cp:coreProperties>
</file>

<file path=docProps/thumbnail.jpeg>
</file>